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Montserrat SemiBold"/>
      <p:regular r:id="rId43"/>
      <p:bold r:id="rId44"/>
      <p:italic r:id="rId45"/>
      <p:boldItalic r:id="rId46"/>
    </p:embeddedFont>
    <p:embeddedFont>
      <p:font typeface="Montserrat"/>
      <p:regular r:id="rId47"/>
      <p:bold r:id="rId48"/>
      <p:italic r:id="rId49"/>
      <p:boldItalic r:id="rId50"/>
    </p:embeddedFont>
    <p:embeddedFont>
      <p:font typeface="Montserrat Medium"/>
      <p:regular r:id="rId51"/>
      <p:bold r:id="rId52"/>
      <p:italic r:id="rId53"/>
      <p:boldItalic r:id="rId54"/>
    </p:embeddedFont>
    <p:embeddedFont>
      <p:font typeface="Montserrat Light"/>
      <p:regular r:id="rId55"/>
      <p:bold r:id="rId56"/>
      <p:italic r:id="rId57"/>
      <p:boldItalic r:id="rId58"/>
    </p:embeddedFont>
    <p:embeddedFont>
      <p:font typeface="Montserrat ExtraLight"/>
      <p:regular r:id="rId59"/>
      <p:bold r:id="rId60"/>
      <p:italic r:id="rId61"/>
      <p:boldItalic r:id="rId62"/>
    </p:embeddedFont>
    <p:embeddedFont>
      <p:font typeface="Montserrat ExtraBold"/>
      <p:bold r:id="rId63"/>
      <p:boldItalic r:id="rId64"/>
    </p:embeddedFont>
    <p:embeddedFont>
      <p:font typeface="Montserrat Thin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5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5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MontserratSemiBold-bold.fntdata"/><Relationship Id="rId43" Type="http://schemas.openxmlformats.org/officeDocument/2006/relationships/font" Target="fonts/MontserratSemiBold-regular.fntdata"/><Relationship Id="rId46" Type="http://schemas.openxmlformats.org/officeDocument/2006/relationships/font" Target="fonts/MontserratSemiBold-boldItalic.fntdata"/><Relationship Id="rId45" Type="http://schemas.openxmlformats.org/officeDocument/2006/relationships/font" Target="fonts/Montserrat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ExtraLight-boldItalic.fntdata"/><Relationship Id="rId61" Type="http://schemas.openxmlformats.org/officeDocument/2006/relationships/font" Target="fonts/MontserratExtraLight-italic.fntdata"/><Relationship Id="rId20" Type="http://schemas.openxmlformats.org/officeDocument/2006/relationships/slide" Target="slides/slide15.xml"/><Relationship Id="rId64" Type="http://schemas.openxmlformats.org/officeDocument/2006/relationships/font" Target="fonts/MontserratExtraBold-boldItalic.fntdata"/><Relationship Id="rId63" Type="http://schemas.openxmlformats.org/officeDocument/2006/relationships/font" Target="fonts/MontserratExtraBold-bold.fntdata"/><Relationship Id="rId22" Type="http://schemas.openxmlformats.org/officeDocument/2006/relationships/slide" Target="slides/slide17.xml"/><Relationship Id="rId66" Type="http://schemas.openxmlformats.org/officeDocument/2006/relationships/font" Target="fonts/MontserratThin-bold.fntdata"/><Relationship Id="rId21" Type="http://schemas.openxmlformats.org/officeDocument/2006/relationships/slide" Target="slides/slide16.xml"/><Relationship Id="rId65" Type="http://schemas.openxmlformats.org/officeDocument/2006/relationships/font" Target="fonts/MontserratThin-regular.fntdata"/><Relationship Id="rId24" Type="http://schemas.openxmlformats.org/officeDocument/2006/relationships/slide" Target="slides/slide19.xml"/><Relationship Id="rId68" Type="http://schemas.openxmlformats.org/officeDocument/2006/relationships/font" Target="fonts/MontserratThin-boldItalic.fntdata"/><Relationship Id="rId23" Type="http://schemas.openxmlformats.org/officeDocument/2006/relationships/slide" Target="slides/slide18.xml"/><Relationship Id="rId67" Type="http://schemas.openxmlformats.org/officeDocument/2006/relationships/font" Target="fonts/MontserratThin-italic.fntdata"/><Relationship Id="rId60" Type="http://schemas.openxmlformats.org/officeDocument/2006/relationships/font" Target="fonts/MontserratExtraLight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Medium-regular.fntdata"/><Relationship Id="rId50" Type="http://schemas.openxmlformats.org/officeDocument/2006/relationships/font" Target="fonts/Montserrat-boldItalic.fntdata"/><Relationship Id="rId53" Type="http://schemas.openxmlformats.org/officeDocument/2006/relationships/font" Target="fonts/MontserratMedium-italic.fntdata"/><Relationship Id="rId52" Type="http://schemas.openxmlformats.org/officeDocument/2006/relationships/font" Target="fonts/MontserratMedium-bold.fntdata"/><Relationship Id="rId11" Type="http://schemas.openxmlformats.org/officeDocument/2006/relationships/slide" Target="slides/slide6.xml"/><Relationship Id="rId55" Type="http://schemas.openxmlformats.org/officeDocument/2006/relationships/font" Target="fonts/MontserratLight-regular.fntdata"/><Relationship Id="rId10" Type="http://schemas.openxmlformats.org/officeDocument/2006/relationships/slide" Target="slides/slide5.xml"/><Relationship Id="rId54" Type="http://schemas.openxmlformats.org/officeDocument/2006/relationships/font" Target="fonts/MontserratMedium-boldItalic.fntdata"/><Relationship Id="rId13" Type="http://schemas.openxmlformats.org/officeDocument/2006/relationships/slide" Target="slides/slide8.xml"/><Relationship Id="rId57" Type="http://schemas.openxmlformats.org/officeDocument/2006/relationships/font" Target="fonts/MontserratLight-italic.fntdata"/><Relationship Id="rId12" Type="http://schemas.openxmlformats.org/officeDocument/2006/relationships/slide" Target="slides/slide7.xml"/><Relationship Id="rId56" Type="http://schemas.openxmlformats.org/officeDocument/2006/relationships/font" Target="fonts/MontserratLight-bold.fntdata"/><Relationship Id="rId15" Type="http://schemas.openxmlformats.org/officeDocument/2006/relationships/slide" Target="slides/slide10.xml"/><Relationship Id="rId59" Type="http://schemas.openxmlformats.org/officeDocument/2006/relationships/font" Target="fonts/MontserratExtraLight-regular.fntdata"/><Relationship Id="rId14" Type="http://schemas.openxmlformats.org/officeDocument/2006/relationships/slide" Target="slides/slide9.xml"/><Relationship Id="rId58" Type="http://schemas.openxmlformats.org/officeDocument/2006/relationships/font" Target="fonts/MontserratLigh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2558841842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12558841842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290cae940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290cae940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a8172c976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a8172c97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2daf0185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b2daf0185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232a1b1f28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232a1b1f28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25b035cc4_1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b25b035cc4_1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c448221f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c448221f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a7d563a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2a7d563a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b2daf01858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b2daf01858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37eddf929_6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b37eddf929_6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29903f31c1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29903f31c1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2290cae9e8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12290cae9e8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b37eddf929_6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b37eddf929_6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Добавить ссылки на продуктовые страницы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2c448221f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2c448221f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Core package benefits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Includes the following: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Products: Drawings, Architecture, IFC SDKs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Functionalities: Access, Visualize, Publish, Exchange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Access to .dwg, .dgw, .dxf, point cloud data, .dwg Architecture files, various versions of IFC.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Publish to 2D and 3D pdfs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Visualize CAD and BIM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Mature solutions for CAD &amp; BIM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Written on cross-platform C++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.NET wrappers are available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Monthly maintenance releases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2c448221f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2c448221f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Слово Extensions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5a6b874be0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5a6b874be0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ef8b595094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ef8b595094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Добавить ссылки на продуктовые страницы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2290cae9e8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2290cae9e8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b2daf01858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b2daf01858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b2daf01858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b2daf01858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251e152f05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251e152f05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b2daf01858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b2daf01858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9903f31c1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9903f31c1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280a3af2c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280a3af2c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d7775781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d7775781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d7775781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d7775781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ef8b595094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ef8b595094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5b568ad5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5b568ad5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b37eddf929_6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2b37eddf929_6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2d7775781b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12d7775781b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b2daf01858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b2daf01858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3f66b30b5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3f66b30b5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e4168f3e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e4168f3e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37eddf929_5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b37eddf929_5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Добавить ссылки на продуктовые страницы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290cae9e8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290cae9e8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25b035cc4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b25b035cc4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25b035cc4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25b035cc4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">
  <p:cSld name="PPTMON slid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 b="0" l="16432" r="16439" t="0"/>
          <a:stretch/>
        </p:blipFill>
        <p:spPr>
          <a:xfrm>
            <a:off x="-1103550" y="2371725"/>
            <a:ext cx="2209800" cy="220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 b="0" l="16563" r="16569" t="0"/>
          <a:stretch/>
        </p:blipFill>
        <p:spPr>
          <a:xfrm>
            <a:off x="7400925" y="822975"/>
            <a:ext cx="3483600" cy="34971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9" name="Google Shape;9;p2"/>
          <p:cNvSpPr/>
          <p:nvPr/>
        </p:nvSpPr>
        <p:spPr>
          <a:xfrm>
            <a:off x="221008" y="206591"/>
            <a:ext cx="478500" cy="478500"/>
          </a:xfrm>
          <a:prstGeom prst="donut">
            <a:avLst>
              <a:gd fmla="val 25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935220" y="1713114"/>
            <a:ext cx="1091700" cy="1091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865269" y="892969"/>
            <a:ext cx="385800" cy="385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636794" y="4391804"/>
            <a:ext cx="142800" cy="14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689472" y="4014788"/>
            <a:ext cx="411900" cy="411900"/>
          </a:xfrm>
          <a:prstGeom prst="donut">
            <a:avLst>
              <a:gd fmla="val 25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/>
          <p:nvPr>
            <p:ph type="title"/>
          </p:nvPr>
        </p:nvSpPr>
        <p:spPr>
          <a:xfrm>
            <a:off x="2564438" y="2273700"/>
            <a:ext cx="33783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PPTMON slide">
  <p:cSld name="14_PPTMON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507094" y="-497575"/>
            <a:ext cx="1052100" cy="1052100"/>
          </a:xfrm>
          <a:prstGeom prst="donut">
            <a:avLst>
              <a:gd fmla="val 25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0" l="16432" r="16439" t="0"/>
          <a:stretch/>
        </p:blipFill>
        <p:spPr>
          <a:xfrm>
            <a:off x="7110675" y="-623175"/>
            <a:ext cx="2690100" cy="269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7267865" y="1479546"/>
            <a:ext cx="1370203" cy="1396875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●"/>
              <a:defRPr b="1"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○"/>
              <a:defRPr b="1" sz="52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■"/>
              <a:defRPr b="1" sz="52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●"/>
              <a:defRPr b="1" sz="52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○"/>
              <a:defRPr b="1" sz="52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■"/>
              <a:defRPr b="1" sz="52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●"/>
              <a:defRPr b="1" sz="52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○"/>
              <a:defRPr b="1" sz="52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Char char="■"/>
              <a:defRPr b="1" sz="5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85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●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○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■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●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○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■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●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○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Montserrat ExtraBold"/>
              <a:buChar char="■"/>
              <a:defRPr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○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ExtraLight"/>
              <a:buChar char="■"/>
              <a:defRPr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Char char="●"/>
              <a:defRPr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Char char="○"/>
              <a:defRPr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Char char="■"/>
              <a:defRPr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">
  <p:cSld name="TITLE_AND_BODY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285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●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○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■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●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○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■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●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○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Montserrat ExtraBold"/>
              <a:buChar char="■"/>
              <a:defRPr sz="16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10" Type="http://schemas.openxmlformats.org/officeDocument/2006/relationships/hyperlink" Target="https://www.opendesign.com/blog/2020/september/ogc-and-oda-announce-strategic-partnership" TargetMode="External"/><Relationship Id="rId9" Type="http://schemas.openxmlformats.org/officeDocument/2006/relationships/hyperlink" Target="https://www.opendesign.com/blog/2021/october/oda-joins-pdes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7" Type="http://schemas.openxmlformats.org/officeDocument/2006/relationships/hyperlink" Target="https://www.opendesign.com/blog/2019/september/buildingsmart-and-oda-announce-strategic-partnership" TargetMode="External"/><Relationship Id="rId8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opendesign.com/products/open-cloud" TargetMode="External"/><Relationship Id="rId4" Type="http://schemas.openxmlformats.org/officeDocument/2006/relationships/hyperlink" Target="https://www.opendesign.com/products/visualize" TargetMode="External"/><Relationship Id="rId5" Type="http://schemas.openxmlformats.org/officeDocument/2006/relationships/hyperlink" Target="https://www.opendesign.com/products/publish" TargetMode="External"/><Relationship Id="rId6" Type="http://schemas.openxmlformats.org/officeDocument/2006/relationships/hyperlink" Target="https://www.opendesign.com/products/exchange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opendesign.com/products/cde" TargetMode="External"/><Relationship Id="rId4" Type="http://schemas.openxmlformats.org/officeDocument/2006/relationships/hyperlink" Target="https://www.opendesign.com/products/cde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26.png"/><Relationship Id="rId7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opendesign.com/products/cde" TargetMode="External"/><Relationship Id="rId4" Type="http://schemas.openxmlformats.org/officeDocument/2006/relationships/hyperlink" Target="https://www.opendesign.com/products/cde" TargetMode="External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opendesign.com/products/visualize" TargetMode="External"/><Relationship Id="rId4" Type="http://schemas.openxmlformats.org/officeDocument/2006/relationships/image" Target="../media/image25.png"/><Relationship Id="rId5" Type="http://schemas.openxmlformats.org/officeDocument/2006/relationships/hyperlink" Target="https://www.opendesign.com/products/visualize" TargetMode="External"/><Relationship Id="rId6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hyperlink" Target="https://www.opendesign.com/products/visualize" TargetMode="External"/><Relationship Id="rId9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hyperlink" Target="https://www.opendesign.com/products/visualize" TargetMode="External"/><Relationship Id="rId7" Type="http://schemas.openxmlformats.org/officeDocument/2006/relationships/image" Target="../media/image12.png"/><Relationship Id="rId8" Type="http://schemas.openxmlformats.org/officeDocument/2006/relationships/hyperlink" Target="http://www.youtube.com/watch?v=stwv05c1zHo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opendesign.com/products/publish" TargetMode="External"/><Relationship Id="rId4" Type="http://schemas.openxmlformats.org/officeDocument/2006/relationships/image" Target="../media/image27.png"/><Relationship Id="rId5" Type="http://schemas.openxmlformats.org/officeDocument/2006/relationships/hyperlink" Target="https://www.opendesign.com/products/publish" TargetMode="External"/><Relationship Id="rId6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opendesign.com/products/exchange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6" Type="http://schemas.openxmlformats.org/officeDocument/2006/relationships/hyperlink" Target="https://www.opendesign.com/products/exchange" TargetMode="External"/><Relationship Id="rId7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hyperlink" Target="https://www.opendesign.com/core-package" TargetMode="External"/><Relationship Id="rId8" Type="http://schemas.openxmlformats.org/officeDocument/2006/relationships/hyperlink" Target="https://www.opendesign.com/core-package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hyperlink" Target="https://www.opendesign.com/sig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19.png"/><Relationship Id="rId7" Type="http://schemas.openxmlformats.org/officeDocument/2006/relationships/hyperlink" Target="https://www.opendesign.com/sig" TargetMode="External"/><Relationship Id="rId8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hyperlink" Target="https://www.opendesign.com/products/mcad-sdk" TargetMode="External"/><Relationship Id="rId5" Type="http://schemas.openxmlformats.org/officeDocument/2006/relationships/image" Target="../media/image19.png"/><Relationship Id="rId6" Type="http://schemas.openxmlformats.org/officeDocument/2006/relationships/hyperlink" Target="https://www.opendesign.com/products/mcad-sdk" TargetMode="External"/><Relationship Id="rId7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opendesign.com/pricing" TargetMode="External"/><Relationship Id="rId4" Type="http://schemas.openxmlformats.org/officeDocument/2006/relationships/hyperlink" Target="https://www.opendesign.com/pricing" TargetMode="External"/><Relationship Id="rId5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hyperlink" Target="https://www.opendesign.com/pricing" TargetMode="External"/><Relationship Id="rId5" Type="http://schemas.openxmlformats.org/officeDocument/2006/relationships/hyperlink" Target="https://www.opendesign.com/pricing" TargetMode="External"/><Relationship Id="rId6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hyperlink" Target="https://www.opendesign.com/pricing" TargetMode="External"/><Relationship Id="rId5" Type="http://schemas.openxmlformats.org/officeDocument/2006/relationships/hyperlink" Target="https://www.opendesign.com/pricing" TargetMode="External"/><Relationship Id="rId6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hyperlink" Target="https://www.opendesign.com/pricing" TargetMode="External"/><Relationship Id="rId6" Type="http://schemas.openxmlformats.org/officeDocument/2006/relationships/hyperlink" Target="https://www.opendesign.com/pricing" TargetMode="External"/><Relationship Id="rId7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hyperlink" Target="https://www.opendesign.com/pricing" TargetMode="External"/><Relationship Id="rId5" Type="http://schemas.openxmlformats.org/officeDocument/2006/relationships/hyperlink" Target="https://www.opendesign.com/pricing" TargetMode="External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Relationship Id="rId4" Type="http://schemas.openxmlformats.org/officeDocument/2006/relationships/hyperlink" Target="https://www.opendesign.com/pricing" TargetMode="External"/><Relationship Id="rId5" Type="http://schemas.openxmlformats.org/officeDocument/2006/relationships/hyperlink" Target="https://www.opendesign.com/pricing" TargetMode="External"/><Relationship Id="rId6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opendesign.com/pricing/plan-calculator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opendesign.com/source-code" TargetMode="External"/><Relationship Id="rId4" Type="http://schemas.openxmlformats.org/officeDocument/2006/relationships/hyperlink" Target="https://www.opendesign.com/source-code" TargetMode="External"/><Relationship Id="rId5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opendesign.com/consulting-service" TargetMode="External"/><Relationship Id="rId4" Type="http://schemas.openxmlformats.org/officeDocument/2006/relationships/hyperlink" Target="https://www.opendesign.com/consulting-service" TargetMode="External"/><Relationship Id="rId5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openifcviewer.com" TargetMode="External"/><Relationship Id="rId4" Type="http://schemas.openxmlformats.org/officeDocument/2006/relationships/image" Target="../media/image49.png"/><Relationship Id="rId5" Type="http://schemas.openxmlformats.org/officeDocument/2006/relationships/hyperlink" Target="https://openstepviewer.com" TargetMode="Externa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hyperlink" Target="http://www.opendesign.com/" TargetMode="External"/><Relationship Id="rId13" Type="http://schemas.openxmlformats.org/officeDocument/2006/relationships/image" Target="../media/image44.png"/><Relationship Id="rId12" Type="http://schemas.openxmlformats.org/officeDocument/2006/relationships/hyperlink" Target="https://www.youtube.com/OpenDesignAlliance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twitter.com/realopendesign" TargetMode="External"/><Relationship Id="rId4" Type="http://schemas.openxmlformats.org/officeDocument/2006/relationships/hyperlink" Target="http://www.opendesign.com/" TargetMode="External"/><Relationship Id="rId9" Type="http://schemas.openxmlformats.org/officeDocument/2006/relationships/image" Target="../media/image48.png"/><Relationship Id="rId15" Type="http://schemas.openxmlformats.org/officeDocument/2006/relationships/image" Target="../media/image45.png"/><Relationship Id="rId14" Type="http://schemas.openxmlformats.org/officeDocument/2006/relationships/hyperlink" Target="https://www.linkedin.com/company/open-design-alliance/" TargetMode="External"/><Relationship Id="rId5" Type="http://schemas.openxmlformats.org/officeDocument/2006/relationships/hyperlink" Target="http://www.opendesign.com/" TargetMode="External"/><Relationship Id="rId6" Type="http://schemas.openxmlformats.org/officeDocument/2006/relationships/hyperlink" Target="https://www.youtube.com/OpenDesignAlliance" TargetMode="External"/><Relationship Id="rId7" Type="http://schemas.openxmlformats.org/officeDocument/2006/relationships/hyperlink" Target="https://www.linkedin.com/company/open-design-alliance/" TargetMode="External"/><Relationship Id="rId8" Type="http://schemas.openxmlformats.org/officeDocument/2006/relationships/hyperlink" Target="https://twitter.com/realopendesign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www.linkedin.com/company/open-design-alliance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0.png"/><Relationship Id="rId5" Type="http://schemas.openxmlformats.org/officeDocument/2006/relationships/hyperlink" Target="https://www.linkedin.com/company/open-design-alliance/" TargetMode="External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hyperlink" Target="https://www.opendesign.com/core-package" TargetMode="External"/><Relationship Id="rId7" Type="http://schemas.openxmlformats.org/officeDocument/2006/relationships/hyperlink" Target="https://www.opendesign.com/core-package" TargetMode="External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hyperlink" Target="https://www.opendesign.com/products/architecture" TargetMode="External"/><Relationship Id="rId10" Type="http://schemas.openxmlformats.org/officeDocument/2006/relationships/hyperlink" Target="https://www.opendesign.com/products/map3d" TargetMode="External"/><Relationship Id="rId9" Type="http://schemas.openxmlformats.org/officeDocument/2006/relationships/hyperlink" Target="https://www.opendesign.com/products/civil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s://www.opendesign.com/products/drawings" TargetMode="External"/><Relationship Id="rId7" Type="http://schemas.openxmlformats.org/officeDocument/2006/relationships/hyperlink" Target="https://www.opendesign.com/products/mechanical" TargetMode="External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hyperlink" Target="https://www.opendesign.com/products/ifc-sdk" TargetMode="External"/><Relationship Id="rId9" Type="http://schemas.openxmlformats.org/officeDocument/2006/relationships/hyperlink" Target="https://www.opendesign.com/products/bimrv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s://www.opendesign.com/scan-to-bim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www.opendesign.com/products/bimnv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hyperlink" Target="https://www.opendesign.com/products/step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s://www.opendesign.com/products/mechanical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www.opendesign.com/products/mcad-sdk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 rotWithShape="1">
          <a:blip r:embed="rId3">
            <a:alphaModFix amt="10000"/>
          </a:blip>
          <a:srcRect b="209" l="0" r="0" t="209"/>
          <a:stretch/>
        </p:blipFill>
        <p:spPr>
          <a:xfrm>
            <a:off x="6465425" y="0"/>
            <a:ext cx="30313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/>
          <p:nvPr/>
        </p:nvSpPr>
        <p:spPr>
          <a:xfrm>
            <a:off x="-196828" y="4587688"/>
            <a:ext cx="411900" cy="411900"/>
          </a:xfrm>
          <a:prstGeom prst="donut">
            <a:avLst>
              <a:gd fmla="val 25000" name="adj"/>
            </a:avLst>
          </a:prstGeom>
          <a:solidFill>
            <a:srgbClr val="007A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4">
            <a:alphaModFix/>
          </a:blip>
          <a:srcRect b="9" l="0" r="0" t="9"/>
          <a:stretch/>
        </p:blipFill>
        <p:spPr>
          <a:xfrm>
            <a:off x="674800" y="555796"/>
            <a:ext cx="1914101" cy="3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/>
          <p:nvPr/>
        </p:nvSpPr>
        <p:spPr>
          <a:xfrm>
            <a:off x="674800" y="3664300"/>
            <a:ext cx="4919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SDKs for professional software development</a:t>
            </a:r>
            <a:endParaRPr sz="2400">
              <a:solidFill>
                <a:srgbClr val="444444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8" name="Google Shape;38;p7"/>
          <p:cNvSpPr txBox="1"/>
          <p:nvPr/>
        </p:nvSpPr>
        <p:spPr>
          <a:xfrm>
            <a:off x="674800" y="1438719"/>
            <a:ext cx="58584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1A1A1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COMPLETE</a:t>
            </a:r>
            <a:endParaRPr sz="3600">
              <a:solidFill>
                <a:srgbClr val="1A1A1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1A1A1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INTEROPERABILITY</a:t>
            </a:r>
            <a:endParaRPr sz="3600">
              <a:solidFill>
                <a:srgbClr val="1A1A1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1A1A1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FOR CAD &amp; BIM</a:t>
            </a:r>
            <a:r>
              <a:rPr lang="en" sz="3400">
                <a:latin typeface="Montserrat Light"/>
                <a:ea typeface="Montserrat Light"/>
                <a:cs typeface="Montserrat Light"/>
                <a:sym typeface="Montserrat Light"/>
              </a:rPr>
              <a:t> inWEB</a:t>
            </a:r>
            <a:r>
              <a:rPr baseline="30000" lang="en" sz="3400">
                <a:latin typeface="Montserrat Light"/>
                <a:ea typeface="Montserrat Light"/>
                <a:cs typeface="Montserrat Light"/>
                <a:sym typeface="Montserrat Light"/>
              </a:rPr>
              <a:t>TM</a:t>
            </a:r>
            <a:endParaRPr baseline="30000" sz="34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9" name="Google Shape;39;p7"/>
          <p:cNvSpPr/>
          <p:nvPr/>
        </p:nvSpPr>
        <p:spPr>
          <a:xfrm flipH="1">
            <a:off x="5374097" y="-172009"/>
            <a:ext cx="753612" cy="768281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solidFill>
            <a:srgbClr val="FE36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/>
          <p:nvPr/>
        </p:nvSpPr>
        <p:spPr>
          <a:xfrm>
            <a:off x="454131" y="1225175"/>
            <a:ext cx="2567100" cy="3609000"/>
          </a:xfrm>
          <a:prstGeom prst="roundRect">
            <a:avLst>
              <a:gd fmla="val 15955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302" y="-4039063"/>
            <a:ext cx="6557174" cy="655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6"/>
          <p:cNvSpPr/>
          <p:nvPr/>
        </p:nvSpPr>
        <p:spPr>
          <a:xfrm>
            <a:off x="6092931" y="1225175"/>
            <a:ext cx="2567100" cy="3609000"/>
          </a:xfrm>
          <a:prstGeom prst="roundRect">
            <a:avLst>
              <a:gd fmla="val 15955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6"/>
          <p:cNvSpPr/>
          <p:nvPr/>
        </p:nvSpPr>
        <p:spPr>
          <a:xfrm>
            <a:off x="3273531" y="1225175"/>
            <a:ext cx="2567100" cy="3609000"/>
          </a:xfrm>
          <a:prstGeom prst="roundRect">
            <a:avLst>
              <a:gd fmla="val 15955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6"/>
          <p:cNvSpPr/>
          <p:nvPr/>
        </p:nvSpPr>
        <p:spPr>
          <a:xfrm>
            <a:off x="3783710" y="3705825"/>
            <a:ext cx="1546500" cy="44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IFC</a:t>
            </a:r>
            <a:endParaRPr sz="13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5" name="Google Shape;215;p16"/>
          <p:cNvSpPr/>
          <p:nvPr/>
        </p:nvSpPr>
        <p:spPr>
          <a:xfrm>
            <a:off x="6655598" y="3146750"/>
            <a:ext cx="1546500" cy="44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cityGML</a:t>
            </a:r>
            <a:endParaRPr sz="13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6" name="Google Shape;21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350" y="1850200"/>
            <a:ext cx="1375151" cy="69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635" y="1861525"/>
            <a:ext cx="1651428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6"/>
          <p:cNvSpPr/>
          <p:nvPr/>
        </p:nvSpPr>
        <p:spPr>
          <a:xfrm>
            <a:off x="6655700" y="3705825"/>
            <a:ext cx="1546500" cy="44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GIS</a:t>
            </a:r>
            <a:endParaRPr sz="13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9" name="Google Shape;21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7275" y="1641012"/>
            <a:ext cx="859450" cy="10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6"/>
          <p:cNvSpPr txBox="1"/>
          <p:nvPr>
            <p:ph type="title"/>
          </p:nvPr>
        </p:nvSpPr>
        <p:spPr>
          <a:xfrm>
            <a:off x="311700" y="285250"/>
            <a:ext cx="28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PARTNERSHIPS</a:t>
            </a:r>
            <a:endParaRPr/>
          </a:p>
        </p:txBody>
      </p:sp>
      <p:pic>
        <p:nvPicPr>
          <p:cNvPr id="221" name="Google Shape;221;p1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10" t="0"/>
          <a:stretch/>
        </p:blipFill>
        <p:spPr>
          <a:xfrm>
            <a:off x="4436525" y="4379968"/>
            <a:ext cx="241075" cy="24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>
            <a:hlinkClick r:id="rId9"/>
          </p:cNvPr>
          <p:cNvPicPr preferRelativeResize="0"/>
          <p:nvPr/>
        </p:nvPicPr>
        <p:blipFill rotWithShape="1">
          <a:blip r:embed="rId8">
            <a:alphaModFix/>
          </a:blip>
          <a:srcRect b="0" l="0" r="10" t="0"/>
          <a:stretch/>
        </p:blipFill>
        <p:spPr>
          <a:xfrm>
            <a:off x="1544388" y="4379968"/>
            <a:ext cx="241075" cy="24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>
            <a:hlinkClick r:id="rId10"/>
          </p:cNvPr>
          <p:cNvPicPr preferRelativeResize="0"/>
          <p:nvPr/>
        </p:nvPicPr>
        <p:blipFill rotWithShape="1">
          <a:blip r:embed="rId8">
            <a:alphaModFix/>
          </a:blip>
          <a:srcRect b="0" l="0" r="10" t="0"/>
          <a:stretch/>
        </p:blipFill>
        <p:spPr>
          <a:xfrm>
            <a:off x="7308250" y="4379968"/>
            <a:ext cx="241075" cy="2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6"/>
          <p:cNvSpPr/>
          <p:nvPr/>
        </p:nvSpPr>
        <p:spPr>
          <a:xfrm>
            <a:off x="3783710" y="3146750"/>
            <a:ext cx="1546500" cy="44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OpenBIM</a:t>
            </a:r>
            <a:endParaRPr sz="13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5" name="Google Shape;225;p16"/>
          <p:cNvSpPr/>
          <p:nvPr/>
        </p:nvSpPr>
        <p:spPr>
          <a:xfrm>
            <a:off x="953260" y="3146750"/>
            <a:ext cx="1546500" cy="44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STEP</a:t>
            </a:r>
            <a:endParaRPr sz="13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"/>
          <p:cNvSpPr/>
          <p:nvPr/>
        </p:nvSpPr>
        <p:spPr>
          <a:xfrm>
            <a:off x="-1967925" y="-60700"/>
            <a:ext cx="8623598" cy="4272788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7"/>
          <p:cNvSpPr txBox="1"/>
          <p:nvPr/>
        </p:nvSpPr>
        <p:spPr>
          <a:xfrm>
            <a:off x="-3219450" y="6124613"/>
            <a:ext cx="312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AC1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17"/>
          <p:cNvSpPr/>
          <p:nvPr/>
        </p:nvSpPr>
        <p:spPr>
          <a:xfrm>
            <a:off x="8536022" y="240113"/>
            <a:ext cx="411900" cy="411900"/>
          </a:xfrm>
          <a:prstGeom prst="donut">
            <a:avLst>
              <a:gd fmla="val 25000" name="adj"/>
            </a:avLst>
          </a:prstGeom>
          <a:solidFill>
            <a:srgbClr val="CFCD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7"/>
          <p:cNvSpPr txBox="1"/>
          <p:nvPr>
            <p:ph type="title"/>
          </p:nvPr>
        </p:nvSpPr>
        <p:spPr>
          <a:xfrm>
            <a:off x="674800" y="1945325"/>
            <a:ext cx="5163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</a:rPr>
              <a:t>TECHNOLOGIES</a:t>
            </a:r>
            <a:endParaRPr sz="2400">
              <a:solidFill>
                <a:srgbClr val="1A1A1A"/>
              </a:solidFill>
            </a:endParaRPr>
          </a:p>
        </p:txBody>
      </p:sp>
      <p:sp>
        <p:nvSpPr>
          <p:cNvPr id="234" name="Google Shape;234;p17">
            <a:hlinkClick r:id="rId3"/>
          </p:cNvPr>
          <p:cNvSpPr/>
          <p:nvPr/>
        </p:nvSpPr>
        <p:spPr>
          <a:xfrm>
            <a:off x="750125" y="2687900"/>
            <a:ext cx="1799100" cy="436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CDE</a:t>
            </a:r>
            <a:endParaRPr sz="16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5" name="Google Shape;235;p17">
            <a:hlinkClick r:id="rId4"/>
          </p:cNvPr>
          <p:cNvSpPr/>
          <p:nvPr/>
        </p:nvSpPr>
        <p:spPr>
          <a:xfrm>
            <a:off x="2690475" y="2687900"/>
            <a:ext cx="1799100" cy="436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VISUALIZE</a:t>
            </a:r>
            <a:endParaRPr sz="16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6" name="Google Shape;236;p17">
            <a:hlinkClick r:id="rId5"/>
          </p:cNvPr>
          <p:cNvSpPr/>
          <p:nvPr/>
        </p:nvSpPr>
        <p:spPr>
          <a:xfrm>
            <a:off x="4630825" y="2687900"/>
            <a:ext cx="1799100" cy="436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PUBLISH</a:t>
            </a:r>
            <a:endParaRPr sz="16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7" name="Google Shape;237;p17">
            <a:hlinkClick r:id="rId6"/>
          </p:cNvPr>
          <p:cNvSpPr/>
          <p:nvPr/>
        </p:nvSpPr>
        <p:spPr>
          <a:xfrm>
            <a:off x="6571175" y="2687900"/>
            <a:ext cx="1799100" cy="436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EXCHANGE</a:t>
            </a:r>
            <a:endParaRPr sz="16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8" name="Google Shape;238;p17"/>
          <p:cNvSpPr/>
          <p:nvPr/>
        </p:nvSpPr>
        <p:spPr>
          <a:xfrm rot="-5400000">
            <a:off x="3088491" y="2005340"/>
            <a:ext cx="2577846" cy="5155692"/>
          </a:xfrm>
          <a:custGeom>
            <a:rect b="b" l="l" r="r" t="t"/>
            <a:pathLst>
              <a:path extrusionOk="0" h="5054600" w="2527300">
                <a:moveTo>
                  <a:pt x="0" y="0"/>
                </a:moveTo>
                <a:cubicBezTo>
                  <a:pt x="1395789" y="0"/>
                  <a:pt x="2527300" y="1131511"/>
                  <a:pt x="2527300" y="2527300"/>
                </a:cubicBezTo>
                <a:cubicBezTo>
                  <a:pt x="2527300" y="3923089"/>
                  <a:pt x="1395789" y="5054600"/>
                  <a:pt x="0" y="5054600"/>
                </a:cubicBezTo>
                <a:close/>
              </a:path>
            </a:pathLst>
          </a:custGeom>
          <a:noFill/>
          <a:ln cap="flat" cmpd="sng" w="28575">
            <a:solidFill>
              <a:srgbClr val="CFC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/>
          <p:nvPr/>
        </p:nvSpPr>
        <p:spPr>
          <a:xfrm flipH="1" rot="-5400000">
            <a:off x="263745" y="315496"/>
            <a:ext cx="328849" cy="335250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noFill/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8"/>
          <p:cNvGrpSpPr/>
          <p:nvPr/>
        </p:nvGrpSpPr>
        <p:grpSpPr>
          <a:xfrm>
            <a:off x="1225050" y="466875"/>
            <a:ext cx="6333950" cy="4251350"/>
            <a:chOff x="1225050" y="543075"/>
            <a:chExt cx="6333950" cy="4251350"/>
          </a:xfrm>
        </p:grpSpPr>
        <p:sp>
          <p:nvSpPr>
            <p:cNvPr id="245" name="Google Shape;245;p18"/>
            <p:cNvSpPr/>
            <p:nvPr/>
          </p:nvSpPr>
          <p:spPr>
            <a:xfrm>
              <a:off x="2741925" y="543075"/>
              <a:ext cx="3691800" cy="3691800"/>
            </a:xfrm>
            <a:prstGeom prst="ellipse">
              <a:avLst/>
            </a:prstGeom>
            <a:solidFill>
              <a:srgbClr val="CFC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2789475" y="2453825"/>
              <a:ext cx="3596700" cy="2340600"/>
            </a:xfrm>
            <a:prstGeom prst="rect">
              <a:avLst/>
            </a:prstGeom>
            <a:solidFill>
              <a:srgbClr val="CFC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8"/>
            <p:cNvSpPr/>
            <p:nvPr/>
          </p:nvSpPr>
          <p:spPr>
            <a:xfrm>
              <a:off x="1225050" y="1554525"/>
              <a:ext cx="3238500" cy="3238500"/>
            </a:xfrm>
            <a:prstGeom prst="ellipse">
              <a:avLst/>
            </a:prstGeom>
            <a:solidFill>
              <a:srgbClr val="CFC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5140400" y="2374425"/>
              <a:ext cx="2418600" cy="2418600"/>
            </a:xfrm>
            <a:prstGeom prst="ellipse">
              <a:avLst/>
            </a:prstGeom>
            <a:solidFill>
              <a:srgbClr val="CFC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9" name="Google Shape;249;p18"/>
          <p:cNvSpPr/>
          <p:nvPr/>
        </p:nvSpPr>
        <p:spPr>
          <a:xfrm>
            <a:off x="1397625" y="1655250"/>
            <a:ext cx="2972700" cy="288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CDE SDK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Create a new common data environment </a:t>
            </a:r>
            <a:b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or enrich existing </a:t>
            </a:r>
            <a:b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one with formats </a:t>
            </a:r>
            <a:b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and functionalities</a:t>
            </a:r>
            <a:b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from ODA</a:t>
            </a:r>
            <a:endParaRPr sz="11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18"/>
          <p:cNvSpPr txBox="1"/>
          <p:nvPr>
            <p:ph type="title"/>
          </p:nvPr>
        </p:nvSpPr>
        <p:spPr>
          <a:xfrm>
            <a:off x="311700" y="285250"/>
            <a:ext cx="5065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inWEB</a:t>
            </a:r>
            <a:r>
              <a:rPr baseline="30000" lang="en">
                <a:solidFill>
                  <a:srgbClr val="000000"/>
                </a:solidFill>
              </a:rPr>
              <a:t>TM</a:t>
            </a:r>
            <a:r>
              <a:rPr lang="en"/>
              <a:t> </a:t>
            </a:r>
            <a:endParaRPr/>
          </a:p>
        </p:txBody>
      </p:sp>
      <p:sp>
        <p:nvSpPr>
          <p:cNvPr id="251" name="Google Shape;251;p18"/>
          <p:cNvSpPr/>
          <p:nvPr/>
        </p:nvSpPr>
        <p:spPr>
          <a:xfrm>
            <a:off x="3393350" y="2481197"/>
            <a:ext cx="2185800" cy="21195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DRAWINGS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inWEB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DWG editing </a:t>
            </a:r>
            <a:b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web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18"/>
          <p:cNvSpPr/>
          <p:nvPr/>
        </p:nvSpPr>
        <p:spPr>
          <a:xfrm>
            <a:off x="3676226" y="3955175"/>
            <a:ext cx="1609200" cy="2568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42863" rotWithShape="0" algn="bl" dir="5580000" dist="19050">
              <a:srgbClr val="666666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3" name="Google Shape;25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7213" y="3976325"/>
            <a:ext cx="216750" cy="2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8"/>
          <p:cNvSpPr txBox="1"/>
          <p:nvPr/>
        </p:nvSpPr>
        <p:spPr>
          <a:xfrm>
            <a:off x="3698738" y="3976175"/>
            <a:ext cx="12591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Beta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18"/>
          <p:cNvSpPr/>
          <p:nvPr/>
        </p:nvSpPr>
        <p:spPr>
          <a:xfrm>
            <a:off x="5256800" y="2447925"/>
            <a:ext cx="2185800" cy="2119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18"/>
          <p:cNvSpPr txBox="1"/>
          <p:nvPr/>
        </p:nvSpPr>
        <p:spPr>
          <a:xfrm>
            <a:off x="3426400" y="857950"/>
            <a:ext cx="2499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ODA</a:t>
            </a:r>
            <a:endParaRPr sz="2400">
              <a:solidFill>
                <a:srgbClr val="1A1A1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Platform</a:t>
            </a:r>
            <a:endParaRPr sz="2400">
              <a:solidFill>
                <a:srgbClr val="1A1A1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inWEB</a:t>
            </a:r>
            <a:endParaRPr sz="2400">
              <a:solidFill>
                <a:srgbClr val="1A1A1A"/>
              </a:solidFill>
            </a:endParaRPr>
          </a:p>
        </p:txBody>
      </p:sp>
      <p:sp>
        <p:nvSpPr>
          <p:cNvPr id="257" name="Google Shape;257;p18"/>
          <p:cNvSpPr/>
          <p:nvPr/>
        </p:nvSpPr>
        <p:spPr>
          <a:xfrm>
            <a:off x="6418200" y="3738325"/>
            <a:ext cx="3020400" cy="3020400"/>
          </a:xfrm>
          <a:prstGeom prst="donut">
            <a:avLst>
              <a:gd fmla="val 137" name="adj"/>
            </a:avLst>
          </a:prstGeom>
          <a:solidFill>
            <a:srgbClr val="FE36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8"/>
          <p:cNvSpPr/>
          <p:nvPr/>
        </p:nvSpPr>
        <p:spPr>
          <a:xfrm>
            <a:off x="5353350" y="2537450"/>
            <a:ext cx="1970700" cy="1598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All SDKs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available in web</a:t>
            </a:r>
            <a:endParaRPr sz="11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9" name="Google Shape;259;p18"/>
          <p:cNvGrpSpPr/>
          <p:nvPr/>
        </p:nvGrpSpPr>
        <p:grpSpPr>
          <a:xfrm>
            <a:off x="5579151" y="3878750"/>
            <a:ext cx="1609200" cy="256800"/>
            <a:chOff x="3676226" y="3955175"/>
            <a:chExt cx="1609200" cy="256800"/>
          </a:xfrm>
        </p:grpSpPr>
        <p:sp>
          <p:nvSpPr>
            <p:cNvPr id="260" name="Google Shape;260;p18"/>
            <p:cNvSpPr/>
            <p:nvPr/>
          </p:nvSpPr>
          <p:spPr>
            <a:xfrm>
              <a:off x="3676226" y="3955175"/>
              <a:ext cx="1609200" cy="2568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42863" rotWithShape="0" algn="bl" dir="5580000" dist="19050">
                <a:srgbClr val="666666">
                  <a:alpha val="3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61" name="Google Shape;261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47213" y="3976325"/>
              <a:ext cx="216750" cy="21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18"/>
            <p:cNvSpPr txBox="1"/>
            <p:nvPr/>
          </p:nvSpPr>
          <p:spPr>
            <a:xfrm>
              <a:off x="3698738" y="3976175"/>
              <a:ext cx="1259100" cy="21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18"/>
                <a:buNone/>
              </a:pPr>
              <a:r>
                <a:rPr lang="en" sz="800">
                  <a:latin typeface="Montserrat"/>
                  <a:ea typeface="Montserrat"/>
                  <a:cs typeface="Montserrat"/>
                  <a:sym typeface="Montserrat"/>
                </a:rPr>
                <a:t>Under development</a:t>
              </a:r>
              <a:endParaRPr sz="8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"/>
          <p:cNvSpPr/>
          <p:nvPr/>
        </p:nvSpPr>
        <p:spPr>
          <a:xfrm>
            <a:off x="2833450" y="-1901625"/>
            <a:ext cx="5229000" cy="5229000"/>
          </a:xfrm>
          <a:prstGeom prst="donut">
            <a:avLst>
              <a:gd fmla="val 13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9">
            <a:hlinkClick r:id="rId3"/>
          </p:cNvPr>
          <p:cNvSpPr/>
          <p:nvPr/>
        </p:nvSpPr>
        <p:spPr>
          <a:xfrm>
            <a:off x="7919426" y="416250"/>
            <a:ext cx="8430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CDE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9"/>
          <p:cNvSpPr/>
          <p:nvPr/>
        </p:nvSpPr>
        <p:spPr>
          <a:xfrm rot="10800000">
            <a:off x="8415245" y="3168100"/>
            <a:ext cx="1067784" cy="2135568"/>
          </a:xfrm>
          <a:custGeom>
            <a:rect b="b" l="l" r="r" t="t"/>
            <a:pathLst>
              <a:path extrusionOk="0" h="5054600" w="2527300">
                <a:moveTo>
                  <a:pt x="0" y="0"/>
                </a:moveTo>
                <a:cubicBezTo>
                  <a:pt x="1395789" y="0"/>
                  <a:pt x="2527300" y="1131511"/>
                  <a:pt x="2527300" y="2527300"/>
                </a:cubicBezTo>
                <a:cubicBezTo>
                  <a:pt x="2527300" y="3923089"/>
                  <a:pt x="1395789" y="5054600"/>
                  <a:pt x="0" y="5054600"/>
                </a:cubicBezTo>
                <a:close/>
              </a:path>
            </a:pathLst>
          </a:custGeom>
          <a:noFill/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9"/>
          <p:cNvSpPr/>
          <p:nvPr/>
        </p:nvSpPr>
        <p:spPr>
          <a:xfrm>
            <a:off x="1713475" y="-462025"/>
            <a:ext cx="987600" cy="987600"/>
          </a:xfrm>
          <a:prstGeom prst="ellipse">
            <a:avLst/>
          </a:prstGeom>
          <a:solidFill>
            <a:srgbClr val="CFCD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9"/>
          <p:cNvSpPr/>
          <p:nvPr/>
        </p:nvSpPr>
        <p:spPr>
          <a:xfrm>
            <a:off x="419250" y="216260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Visualize &amp; Markup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19"/>
          <p:cNvSpPr txBox="1"/>
          <p:nvPr>
            <p:ph type="title"/>
          </p:nvPr>
        </p:nvSpPr>
        <p:spPr>
          <a:xfrm>
            <a:off x="311700" y="285250"/>
            <a:ext cx="5936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CDE SDK</a:t>
            </a:r>
            <a:endParaRPr/>
          </a:p>
        </p:txBody>
      </p:sp>
      <p:pic>
        <p:nvPicPr>
          <p:cNvPr id="273" name="Google Shape;273;p1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378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9"/>
          <p:cNvSpPr/>
          <p:nvPr/>
        </p:nvSpPr>
        <p:spPr>
          <a:xfrm>
            <a:off x="543625" y="2281550"/>
            <a:ext cx="157500" cy="157500"/>
          </a:xfrm>
          <a:prstGeom prst="donut">
            <a:avLst>
              <a:gd fmla="val 4705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4780950" y="216260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Collaboration &amp; Communication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419250" y="310715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Version Control &amp; Revision Management</a:t>
            </a:r>
            <a:endParaRPr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419250" y="3579425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Secure Access and Permissions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19"/>
          <p:cNvSpPr/>
          <p:nvPr/>
        </p:nvSpPr>
        <p:spPr>
          <a:xfrm>
            <a:off x="4780950" y="357940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28575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Run on</a:t>
            </a:r>
            <a:endParaRPr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19"/>
          <p:cNvSpPr/>
          <p:nvPr/>
        </p:nvSpPr>
        <p:spPr>
          <a:xfrm>
            <a:off x="4780950" y="2634875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28575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Data Integration &amp; Interoperability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4780950" y="310715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28575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Performance and Scalability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19"/>
          <p:cNvSpPr/>
          <p:nvPr/>
        </p:nvSpPr>
        <p:spPr>
          <a:xfrm>
            <a:off x="419250" y="2634882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Centralized Data Management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2" name="Google Shape;28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803" y="3660115"/>
            <a:ext cx="391572" cy="23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8700" y="3641112"/>
            <a:ext cx="782828" cy="23397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9"/>
          <p:cNvSpPr/>
          <p:nvPr/>
        </p:nvSpPr>
        <p:spPr>
          <a:xfrm>
            <a:off x="543625" y="2744313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/>
          <p:nvPr/>
        </p:nvSpPr>
        <p:spPr>
          <a:xfrm>
            <a:off x="543625" y="3207063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9"/>
          <p:cNvSpPr/>
          <p:nvPr/>
        </p:nvSpPr>
        <p:spPr>
          <a:xfrm>
            <a:off x="543625" y="3688838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9"/>
          <p:cNvSpPr/>
          <p:nvPr/>
        </p:nvSpPr>
        <p:spPr>
          <a:xfrm>
            <a:off x="4905325" y="2281550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9"/>
          <p:cNvSpPr/>
          <p:nvPr/>
        </p:nvSpPr>
        <p:spPr>
          <a:xfrm>
            <a:off x="4905325" y="2753825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9"/>
          <p:cNvSpPr/>
          <p:nvPr/>
        </p:nvSpPr>
        <p:spPr>
          <a:xfrm>
            <a:off x="4905325" y="3226088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9"/>
          <p:cNvSpPr/>
          <p:nvPr/>
        </p:nvSpPr>
        <p:spPr>
          <a:xfrm>
            <a:off x="4905325" y="3698363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9"/>
          <p:cNvSpPr/>
          <p:nvPr/>
        </p:nvSpPr>
        <p:spPr>
          <a:xfrm>
            <a:off x="543625" y="2281563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 rot="10800000">
            <a:off x="960733" y="1214495"/>
            <a:ext cx="1879331" cy="931164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0"/>
          <p:cNvSpPr/>
          <p:nvPr/>
        </p:nvSpPr>
        <p:spPr>
          <a:xfrm>
            <a:off x="429725" y="1551051"/>
            <a:ext cx="8332800" cy="2544000"/>
          </a:xfrm>
          <a:prstGeom prst="roundRect">
            <a:avLst>
              <a:gd fmla="val 18917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85750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Private Cloud</a:t>
            </a:r>
            <a:r>
              <a:rPr lang="en" sz="1800">
                <a:solidFill>
                  <a:srgbClr val="1A1A1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800">
              <a:solidFill>
                <a:srgbClr val="1A1A1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Quick deployment in any environment</a:t>
            </a:r>
            <a:endParaRPr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including an isolated local network</a:t>
            </a:r>
            <a:endParaRPr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without connecting to third-part services.</a:t>
            </a:r>
            <a:endParaRPr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 Code access with Founding membership</a:t>
            </a:r>
            <a:r>
              <a:rPr lang="en"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 sz="1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98" name="Google Shape;298;p20"/>
          <p:cNvSpPr/>
          <p:nvPr/>
        </p:nvSpPr>
        <p:spPr>
          <a:xfrm>
            <a:off x="5180725" y="1836550"/>
            <a:ext cx="3303300" cy="2001900"/>
          </a:xfrm>
          <a:prstGeom prst="roundRect">
            <a:avLst>
              <a:gd fmla="val 16667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0"/>
          <p:cNvSpPr txBox="1"/>
          <p:nvPr>
            <p:ph type="title"/>
          </p:nvPr>
        </p:nvSpPr>
        <p:spPr>
          <a:xfrm>
            <a:off x="311700" y="285250"/>
            <a:ext cx="5936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ODA CDE SDK</a:t>
            </a:r>
            <a:endParaRPr/>
          </a:p>
        </p:txBody>
      </p:sp>
      <p:sp>
        <p:nvSpPr>
          <p:cNvPr id="300" name="Google Shape;300;p20"/>
          <p:cNvSpPr txBox="1"/>
          <p:nvPr/>
        </p:nvSpPr>
        <p:spPr>
          <a:xfrm>
            <a:off x="5510913" y="30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1" name="Google Shape;301;p20"/>
          <p:cNvGrpSpPr/>
          <p:nvPr/>
        </p:nvGrpSpPr>
        <p:grpSpPr>
          <a:xfrm>
            <a:off x="5325838" y="2057863"/>
            <a:ext cx="3206000" cy="1699788"/>
            <a:chOff x="517425" y="2954313"/>
            <a:chExt cx="3206000" cy="1699788"/>
          </a:xfrm>
        </p:grpSpPr>
        <p:sp>
          <p:nvSpPr>
            <p:cNvPr id="302" name="Google Shape;302;p20"/>
            <p:cNvSpPr/>
            <p:nvPr/>
          </p:nvSpPr>
          <p:spPr>
            <a:xfrm>
              <a:off x="621550" y="3489675"/>
              <a:ext cx="72000" cy="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303" name="Google Shape;303;p20"/>
            <p:cNvSpPr txBox="1"/>
            <p:nvPr/>
          </p:nvSpPr>
          <p:spPr>
            <a:xfrm>
              <a:off x="723425" y="3364125"/>
              <a:ext cx="3000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Web server with REST API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21550" y="3768213"/>
              <a:ext cx="72000" cy="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305" name="Google Shape;305;p20"/>
            <p:cNvSpPr txBox="1"/>
            <p:nvPr/>
          </p:nvSpPr>
          <p:spPr>
            <a:xfrm>
              <a:off x="723425" y="3648763"/>
              <a:ext cx="30000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JavaScript library for rendering </a:t>
              </a:r>
              <a:b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2D and 3D files in a browser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621550" y="4139425"/>
              <a:ext cx="72000" cy="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307" name="Google Shape;307;p20"/>
            <p:cNvSpPr txBox="1"/>
            <p:nvPr/>
          </p:nvSpPr>
          <p:spPr>
            <a:xfrm>
              <a:off x="723425" y="4012400"/>
              <a:ext cx="3000000" cy="6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Various auxiliary applications from </a:t>
              </a:r>
              <a:b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the WebTools package for running various </a:t>
              </a:r>
              <a:b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lang="en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tasks on the backend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08" name="Google Shape;308;p20"/>
            <p:cNvSpPr txBox="1"/>
            <p:nvPr/>
          </p:nvSpPr>
          <p:spPr>
            <a:xfrm>
              <a:off x="517425" y="2954313"/>
              <a:ext cx="300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CDE SDK includes</a:t>
              </a:r>
              <a:endPara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309" name="Google Shape;309;p20"/>
          <p:cNvSpPr/>
          <p:nvPr/>
        </p:nvSpPr>
        <p:spPr>
          <a:xfrm>
            <a:off x="-503199" y="3588124"/>
            <a:ext cx="1379700" cy="1379700"/>
          </a:xfrm>
          <a:prstGeom prst="donut">
            <a:avLst>
              <a:gd fmla="val 3571" name="adj"/>
            </a:avLst>
          </a:prstGeom>
          <a:solidFill>
            <a:srgbClr val="CFCD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20"/>
          <p:cNvGrpSpPr/>
          <p:nvPr/>
        </p:nvGrpSpPr>
        <p:grpSpPr>
          <a:xfrm>
            <a:off x="7751057" y="2059519"/>
            <a:ext cx="506083" cy="339683"/>
            <a:chOff x="1225050" y="543075"/>
            <a:chExt cx="6333950" cy="4251350"/>
          </a:xfrm>
        </p:grpSpPr>
        <p:sp>
          <p:nvSpPr>
            <p:cNvPr id="311" name="Google Shape;311;p20"/>
            <p:cNvSpPr/>
            <p:nvPr/>
          </p:nvSpPr>
          <p:spPr>
            <a:xfrm>
              <a:off x="2741925" y="543075"/>
              <a:ext cx="3691800" cy="3691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2789475" y="2453825"/>
              <a:ext cx="3596700" cy="234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1225050" y="1554525"/>
              <a:ext cx="3238500" cy="323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5140400" y="2374425"/>
              <a:ext cx="2418600" cy="2418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20">
            <a:hlinkClick r:id="rId3"/>
          </p:cNvPr>
          <p:cNvSpPr/>
          <p:nvPr/>
        </p:nvSpPr>
        <p:spPr>
          <a:xfrm>
            <a:off x="7919426" y="416250"/>
            <a:ext cx="8430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CDE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378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/>
          <p:nvPr/>
        </p:nvSpPr>
        <p:spPr>
          <a:xfrm rot="5400000">
            <a:off x="4706935" y="-372345"/>
            <a:ext cx="7037496" cy="3486912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noFill/>
          <a:ln cap="flat" cmpd="sng" w="9525">
            <a:solidFill>
              <a:srgbClr val="CFCD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1">
            <a:hlinkClick r:id="rId3"/>
          </p:cNvPr>
          <p:cNvSpPr/>
          <p:nvPr/>
        </p:nvSpPr>
        <p:spPr>
          <a:xfrm>
            <a:off x="7751725" y="416275"/>
            <a:ext cx="10107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Visualize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3" name="Google Shape;323;p21"/>
          <p:cNvSpPr txBox="1"/>
          <p:nvPr>
            <p:ph type="title"/>
          </p:nvPr>
        </p:nvSpPr>
        <p:spPr>
          <a:xfrm>
            <a:off x="311700" y="285250"/>
            <a:ext cx="5583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VISUALIZE</a:t>
            </a:r>
            <a:endParaRPr/>
          </a:p>
        </p:txBody>
      </p:sp>
      <p:pic>
        <p:nvPicPr>
          <p:cNvPr id="324" name="Google Shape;3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462" y="3318150"/>
            <a:ext cx="2155223" cy="12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791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/>
          <p:nvPr/>
        </p:nvSpPr>
        <p:spPr>
          <a:xfrm>
            <a:off x="1339433" y="-236509"/>
            <a:ext cx="478500" cy="478500"/>
          </a:xfrm>
          <a:prstGeom prst="donut">
            <a:avLst>
              <a:gd fmla="val 25000" name="adj"/>
            </a:avLst>
          </a:prstGeom>
          <a:solidFill>
            <a:srgbClr val="FE36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419250" y="2162600"/>
            <a:ext cx="3950700" cy="591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Rich import possibilities with access </a:t>
            </a:r>
            <a:br>
              <a:rPr lang="en" sz="13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to native properties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21"/>
          <p:cNvSpPr/>
          <p:nvPr/>
        </p:nvSpPr>
        <p:spPr>
          <a:xfrm>
            <a:off x="543625" y="2379500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1"/>
          <p:cNvSpPr/>
          <p:nvPr/>
        </p:nvSpPr>
        <p:spPr>
          <a:xfrm>
            <a:off x="4704750" y="2162600"/>
            <a:ext cx="40269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Multi-threaded support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21"/>
          <p:cNvSpPr/>
          <p:nvPr/>
        </p:nvSpPr>
        <p:spPr>
          <a:xfrm>
            <a:off x="419250" y="329200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28575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Optimized performance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21"/>
          <p:cNvSpPr/>
          <p:nvPr/>
        </p:nvSpPr>
        <p:spPr>
          <a:xfrm>
            <a:off x="4704750" y="2634875"/>
            <a:ext cx="40269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28575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Progressive mesh object for LOD support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21"/>
          <p:cNvSpPr/>
          <p:nvPr/>
        </p:nvSpPr>
        <p:spPr>
          <a:xfrm>
            <a:off x="4704750" y="3107150"/>
            <a:ext cx="4026900" cy="591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Advanced GPU effects like real-time shadows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21"/>
          <p:cNvSpPr/>
          <p:nvPr/>
        </p:nvSpPr>
        <p:spPr>
          <a:xfrm>
            <a:off x="419250" y="2819732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28575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Rich text rendering abilities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21"/>
          <p:cNvSpPr/>
          <p:nvPr/>
        </p:nvSpPr>
        <p:spPr>
          <a:xfrm>
            <a:off x="543625" y="2944188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1"/>
          <p:cNvSpPr/>
          <p:nvPr/>
        </p:nvSpPr>
        <p:spPr>
          <a:xfrm>
            <a:off x="543625" y="3410938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1"/>
          <p:cNvSpPr/>
          <p:nvPr/>
        </p:nvSpPr>
        <p:spPr>
          <a:xfrm>
            <a:off x="4829125" y="2753825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1"/>
          <p:cNvSpPr/>
          <p:nvPr/>
        </p:nvSpPr>
        <p:spPr>
          <a:xfrm>
            <a:off x="4829125" y="3324038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1"/>
          <p:cNvSpPr/>
          <p:nvPr/>
        </p:nvSpPr>
        <p:spPr>
          <a:xfrm>
            <a:off x="4829125" y="2281550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674" y="-569100"/>
            <a:ext cx="3433974" cy="20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2">
            <a:hlinkClick r:id="rId4"/>
          </p:cNvPr>
          <p:cNvSpPr/>
          <p:nvPr/>
        </p:nvSpPr>
        <p:spPr>
          <a:xfrm>
            <a:off x="7742125" y="416275"/>
            <a:ext cx="1020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Visualize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45" name="Google Shape;3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875" y="929075"/>
            <a:ext cx="7050250" cy="5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6146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2"/>
          <p:cNvSpPr txBox="1"/>
          <p:nvPr>
            <p:ph type="title"/>
          </p:nvPr>
        </p:nvSpPr>
        <p:spPr>
          <a:xfrm>
            <a:off x="311700" y="285250"/>
            <a:ext cx="511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VISUALIZE</a:t>
            </a:r>
            <a:endParaRPr/>
          </a:p>
        </p:txBody>
      </p:sp>
      <p:pic>
        <p:nvPicPr>
          <p:cNvPr id="348" name="Google Shape;348;p2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445" l="0" r="0" t="455"/>
          <a:stretch/>
        </p:blipFill>
        <p:spPr>
          <a:xfrm>
            <a:off x="1397225" y="1239850"/>
            <a:ext cx="6349548" cy="344814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2"/>
          <p:cNvSpPr/>
          <p:nvPr/>
        </p:nvSpPr>
        <p:spPr>
          <a:xfrm>
            <a:off x="259750" y="4124001"/>
            <a:ext cx="393600" cy="393600"/>
          </a:xfrm>
          <a:prstGeom prst="donut">
            <a:avLst>
              <a:gd fmla="val 25000" name="adj"/>
            </a:avLst>
          </a:prstGeom>
          <a:solidFill>
            <a:srgbClr val="CFCD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">
            <a:hlinkClick r:id="rId3"/>
          </p:cNvPr>
          <p:cNvSpPr/>
          <p:nvPr/>
        </p:nvSpPr>
        <p:spPr>
          <a:xfrm>
            <a:off x="7750825" y="416250"/>
            <a:ext cx="10116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Publish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1150" y="208625"/>
            <a:ext cx="1633750" cy="219272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3"/>
          <p:cNvSpPr txBox="1"/>
          <p:nvPr>
            <p:ph type="title"/>
          </p:nvPr>
        </p:nvSpPr>
        <p:spPr>
          <a:xfrm>
            <a:off x="311700" y="285250"/>
            <a:ext cx="6736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PUBLISH</a:t>
            </a:r>
            <a:endParaRPr/>
          </a:p>
        </p:txBody>
      </p:sp>
      <p:sp>
        <p:nvSpPr>
          <p:cNvPr id="357" name="Google Shape;357;p23"/>
          <p:cNvSpPr/>
          <p:nvPr/>
        </p:nvSpPr>
        <p:spPr>
          <a:xfrm>
            <a:off x="419250" y="216260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Publishing from CDE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8" name="Google Shape;358;p2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6733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3"/>
          <p:cNvSpPr/>
          <p:nvPr/>
        </p:nvSpPr>
        <p:spPr>
          <a:xfrm>
            <a:off x="543625" y="2281550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3"/>
          <p:cNvSpPr/>
          <p:nvPr/>
        </p:nvSpPr>
        <p:spPr>
          <a:xfrm>
            <a:off x="4780950" y="216260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Extensive Configuration Options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23"/>
          <p:cNvSpPr/>
          <p:nvPr/>
        </p:nvSpPr>
        <p:spPr>
          <a:xfrm>
            <a:off x="419250" y="3088125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Complete 2D and 3D PDF export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23"/>
          <p:cNvSpPr/>
          <p:nvPr/>
        </p:nvSpPr>
        <p:spPr>
          <a:xfrm>
            <a:off x="419250" y="3560400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Publishing from all supported formats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4780950" y="2634875"/>
            <a:ext cx="3950700" cy="620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100% compatible with ISO standards and Adobe</a:t>
            </a:r>
            <a:r>
              <a:rPr baseline="30000" lang="en" sz="1300"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 tools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23"/>
          <p:cNvSpPr/>
          <p:nvPr/>
        </p:nvSpPr>
        <p:spPr>
          <a:xfrm>
            <a:off x="4780950" y="3334991"/>
            <a:ext cx="3950700" cy="620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Set of predefined controls </a:t>
            </a:r>
            <a:br>
              <a:rPr lang="en" sz="13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for 3D publications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23"/>
          <p:cNvSpPr/>
          <p:nvPr/>
        </p:nvSpPr>
        <p:spPr>
          <a:xfrm>
            <a:off x="419250" y="2615857"/>
            <a:ext cx="3950700" cy="395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857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Complete PRC &amp; Publish APIs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23"/>
          <p:cNvSpPr/>
          <p:nvPr/>
        </p:nvSpPr>
        <p:spPr>
          <a:xfrm>
            <a:off x="543625" y="2744313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3"/>
          <p:cNvSpPr/>
          <p:nvPr/>
        </p:nvSpPr>
        <p:spPr>
          <a:xfrm>
            <a:off x="543625" y="3207063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3"/>
          <p:cNvSpPr/>
          <p:nvPr/>
        </p:nvSpPr>
        <p:spPr>
          <a:xfrm>
            <a:off x="543625" y="3688838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3"/>
          <p:cNvSpPr/>
          <p:nvPr/>
        </p:nvSpPr>
        <p:spPr>
          <a:xfrm>
            <a:off x="7964183" y="3806391"/>
            <a:ext cx="478500" cy="478500"/>
          </a:xfrm>
          <a:prstGeom prst="donut">
            <a:avLst>
              <a:gd fmla="val 15421" name="adj"/>
            </a:avLst>
          </a:prstGeom>
          <a:solidFill>
            <a:srgbClr val="CFCD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3"/>
          <p:cNvSpPr/>
          <p:nvPr/>
        </p:nvSpPr>
        <p:spPr>
          <a:xfrm>
            <a:off x="4905325" y="2867750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3"/>
          <p:cNvSpPr/>
          <p:nvPr/>
        </p:nvSpPr>
        <p:spPr>
          <a:xfrm>
            <a:off x="4905325" y="3566588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3"/>
          <p:cNvSpPr/>
          <p:nvPr/>
        </p:nvSpPr>
        <p:spPr>
          <a:xfrm>
            <a:off x="4905325" y="2281550"/>
            <a:ext cx="157500" cy="157500"/>
          </a:xfrm>
          <a:prstGeom prst="donut">
            <a:avLst>
              <a:gd fmla="val 25000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4">
            <a:hlinkClick r:id="rId3"/>
          </p:cNvPr>
          <p:cNvSpPr/>
          <p:nvPr/>
        </p:nvSpPr>
        <p:spPr>
          <a:xfrm>
            <a:off x="7661725" y="416275"/>
            <a:ext cx="11007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Exchange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4"/>
          <p:cNvSpPr/>
          <p:nvPr/>
        </p:nvSpPr>
        <p:spPr>
          <a:xfrm>
            <a:off x="-252682" y="-226718"/>
            <a:ext cx="888600" cy="888300"/>
          </a:xfrm>
          <a:prstGeom prst="donut">
            <a:avLst>
              <a:gd fmla="val 2160" name="adj"/>
            </a:avLst>
          </a:prstGeom>
          <a:solidFill>
            <a:srgbClr val="CFCD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4"/>
          <p:cNvSpPr txBox="1"/>
          <p:nvPr>
            <p:ph type="title"/>
          </p:nvPr>
        </p:nvSpPr>
        <p:spPr>
          <a:xfrm>
            <a:off x="311700" y="285250"/>
            <a:ext cx="4617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EXCHANGE</a:t>
            </a:r>
            <a:endParaRPr/>
          </a:p>
        </p:txBody>
      </p:sp>
      <p:sp>
        <p:nvSpPr>
          <p:cNvPr id="380" name="Google Shape;380;p24"/>
          <p:cNvSpPr/>
          <p:nvPr/>
        </p:nvSpPr>
        <p:spPr>
          <a:xfrm>
            <a:off x="423775" y="2813604"/>
            <a:ext cx="31821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24"/>
          <p:cNvSpPr/>
          <p:nvPr/>
        </p:nvSpPr>
        <p:spPr>
          <a:xfrm>
            <a:off x="457675" y="2840926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DXF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24"/>
          <p:cNvSpPr/>
          <p:nvPr/>
        </p:nvSpPr>
        <p:spPr>
          <a:xfrm>
            <a:off x="1444775" y="2885926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DWG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3" name="Google Shape;3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2918601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4"/>
          <p:cNvSpPr/>
          <p:nvPr/>
        </p:nvSpPr>
        <p:spPr>
          <a:xfrm>
            <a:off x="2084300" y="2885925"/>
            <a:ext cx="14589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PDF (PRC support)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24"/>
          <p:cNvSpPr/>
          <p:nvPr/>
        </p:nvSpPr>
        <p:spPr>
          <a:xfrm>
            <a:off x="423775" y="886875"/>
            <a:ext cx="4505100" cy="5682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24"/>
          <p:cNvSpPr/>
          <p:nvPr/>
        </p:nvSpPr>
        <p:spPr>
          <a:xfrm>
            <a:off x="457675" y="1031850"/>
            <a:ext cx="625500" cy="288300"/>
          </a:xfrm>
          <a:prstGeom prst="roundRect">
            <a:avLst>
              <a:gd fmla="val 851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DWG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7" name="Google Shape;3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1109525"/>
            <a:ext cx="185103" cy="13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4"/>
          <p:cNvSpPr/>
          <p:nvPr/>
        </p:nvSpPr>
        <p:spPr>
          <a:xfrm>
            <a:off x="1444775" y="934925"/>
            <a:ext cx="4827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DXF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24"/>
          <p:cNvSpPr/>
          <p:nvPr/>
        </p:nvSpPr>
        <p:spPr>
          <a:xfrm>
            <a:off x="1983525" y="934925"/>
            <a:ext cx="4827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DXB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24"/>
          <p:cNvSpPr/>
          <p:nvPr/>
        </p:nvSpPr>
        <p:spPr>
          <a:xfrm>
            <a:off x="2522275" y="934925"/>
            <a:ext cx="6963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HOOPS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24"/>
          <p:cNvSpPr/>
          <p:nvPr/>
        </p:nvSpPr>
        <p:spPr>
          <a:xfrm>
            <a:off x="3274625" y="934925"/>
            <a:ext cx="4827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PDF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24"/>
          <p:cNvSpPr/>
          <p:nvPr/>
        </p:nvSpPr>
        <p:spPr>
          <a:xfrm>
            <a:off x="3813375" y="934925"/>
            <a:ext cx="4827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SVG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24"/>
          <p:cNvSpPr/>
          <p:nvPr/>
        </p:nvSpPr>
        <p:spPr>
          <a:xfrm>
            <a:off x="1444775" y="1208725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WMF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2111924" y="1208725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DAE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2779075" y="1208725"/>
            <a:ext cx="20769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PDF (PRC support)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4323037" y="934925"/>
            <a:ext cx="532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DWF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423775" y="1550743"/>
            <a:ext cx="45051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2084300" y="1623039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DAE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2723824" y="1623039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BMP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457675" y="1578066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DGN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24"/>
          <p:cNvSpPr/>
          <p:nvPr/>
        </p:nvSpPr>
        <p:spPr>
          <a:xfrm>
            <a:off x="1444775" y="1623066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DWG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2" name="Google Shape;4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1655740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4"/>
          <p:cNvSpPr/>
          <p:nvPr/>
        </p:nvSpPr>
        <p:spPr>
          <a:xfrm>
            <a:off x="3396950" y="1623075"/>
            <a:ext cx="14589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PDF (PRC support)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24"/>
          <p:cNvSpPr/>
          <p:nvPr/>
        </p:nvSpPr>
        <p:spPr>
          <a:xfrm>
            <a:off x="423775" y="3690739"/>
            <a:ext cx="22995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2084300" y="3763023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DXF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p24"/>
          <p:cNvSpPr/>
          <p:nvPr/>
        </p:nvSpPr>
        <p:spPr>
          <a:xfrm>
            <a:off x="457675" y="3718050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DWF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1444775" y="3763050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DWG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8" name="Google Shape;40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3795724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4"/>
          <p:cNvSpPr/>
          <p:nvPr/>
        </p:nvSpPr>
        <p:spPr>
          <a:xfrm>
            <a:off x="423775" y="2375036"/>
            <a:ext cx="36147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24"/>
          <p:cNvSpPr/>
          <p:nvPr/>
        </p:nvSpPr>
        <p:spPr>
          <a:xfrm>
            <a:off x="2084300" y="2447332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DXF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24"/>
          <p:cNvSpPr/>
          <p:nvPr/>
        </p:nvSpPr>
        <p:spPr>
          <a:xfrm>
            <a:off x="2723824" y="2447332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RVT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24"/>
          <p:cNvSpPr/>
          <p:nvPr/>
        </p:nvSpPr>
        <p:spPr>
          <a:xfrm>
            <a:off x="457675" y="2402359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DAE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24"/>
          <p:cNvSpPr/>
          <p:nvPr/>
        </p:nvSpPr>
        <p:spPr>
          <a:xfrm>
            <a:off x="1444775" y="2447359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DWF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4" name="Google Shape;41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2480033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/>
          <p:nvPr/>
        </p:nvSpPr>
        <p:spPr>
          <a:xfrm>
            <a:off x="3396950" y="2447361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RFA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24"/>
          <p:cNvSpPr/>
          <p:nvPr/>
        </p:nvSpPr>
        <p:spPr>
          <a:xfrm>
            <a:off x="423775" y="3252171"/>
            <a:ext cx="29658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24"/>
          <p:cNvSpPr/>
          <p:nvPr/>
        </p:nvSpPr>
        <p:spPr>
          <a:xfrm>
            <a:off x="2084300" y="3324455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BMP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24"/>
          <p:cNvSpPr/>
          <p:nvPr/>
        </p:nvSpPr>
        <p:spPr>
          <a:xfrm>
            <a:off x="2723824" y="3324455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STL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24"/>
          <p:cNvSpPr/>
          <p:nvPr/>
        </p:nvSpPr>
        <p:spPr>
          <a:xfrm>
            <a:off x="457675" y="3279482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IFC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24"/>
          <p:cNvSpPr/>
          <p:nvPr/>
        </p:nvSpPr>
        <p:spPr>
          <a:xfrm>
            <a:off x="1444775" y="3324482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OBJ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3357156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4"/>
          <p:cNvSpPr/>
          <p:nvPr/>
        </p:nvSpPr>
        <p:spPr>
          <a:xfrm>
            <a:off x="423775" y="4129307"/>
            <a:ext cx="16665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24"/>
          <p:cNvSpPr/>
          <p:nvPr/>
        </p:nvSpPr>
        <p:spPr>
          <a:xfrm>
            <a:off x="457675" y="4156618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U3D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24"/>
          <p:cNvSpPr/>
          <p:nvPr/>
        </p:nvSpPr>
        <p:spPr>
          <a:xfrm>
            <a:off x="1444775" y="4201618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PRC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5" name="Google Shape;4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4234292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4"/>
          <p:cNvSpPr/>
          <p:nvPr/>
        </p:nvSpPr>
        <p:spPr>
          <a:xfrm>
            <a:off x="423775" y="4567875"/>
            <a:ext cx="16665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457675" y="4595185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XTR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444775" y="4640185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IFC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9" name="Google Shape;4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4672860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4"/>
          <p:cNvSpPr/>
          <p:nvPr/>
        </p:nvSpPr>
        <p:spPr>
          <a:xfrm>
            <a:off x="5338625" y="886875"/>
            <a:ext cx="2754600" cy="5682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24"/>
          <p:cNvSpPr/>
          <p:nvPr/>
        </p:nvSpPr>
        <p:spPr>
          <a:xfrm>
            <a:off x="5369175" y="909850"/>
            <a:ext cx="649200" cy="532200"/>
          </a:xfrm>
          <a:prstGeom prst="roundRect">
            <a:avLst>
              <a:gd fmla="val 8515" name="adj"/>
            </a:avLst>
          </a:prstGeom>
          <a:solidFill>
            <a:srgbClr val="007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RVT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RFA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2" name="Google Shape;4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476" y="1109525"/>
            <a:ext cx="185103" cy="13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4"/>
          <p:cNvSpPr/>
          <p:nvPr/>
        </p:nvSpPr>
        <p:spPr>
          <a:xfrm>
            <a:off x="6356275" y="934925"/>
            <a:ext cx="4827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DAE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24"/>
          <p:cNvSpPr/>
          <p:nvPr/>
        </p:nvSpPr>
        <p:spPr>
          <a:xfrm>
            <a:off x="6895025" y="934925"/>
            <a:ext cx="4827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IFC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24"/>
          <p:cNvSpPr/>
          <p:nvPr/>
        </p:nvSpPr>
        <p:spPr>
          <a:xfrm>
            <a:off x="7022075" y="1208725"/>
            <a:ext cx="10194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JSON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24"/>
          <p:cNvSpPr/>
          <p:nvPr/>
        </p:nvSpPr>
        <p:spPr>
          <a:xfrm>
            <a:off x="6356275" y="1208725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SVG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24"/>
          <p:cNvSpPr/>
          <p:nvPr/>
        </p:nvSpPr>
        <p:spPr>
          <a:xfrm>
            <a:off x="7433774" y="934925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DWG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24"/>
          <p:cNvSpPr/>
          <p:nvPr/>
        </p:nvSpPr>
        <p:spPr>
          <a:xfrm>
            <a:off x="5338625" y="1550750"/>
            <a:ext cx="1728000" cy="7458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5369175" y="1578350"/>
            <a:ext cx="649200" cy="690600"/>
          </a:xfrm>
          <a:prstGeom prst="roundRect">
            <a:avLst>
              <a:gd fmla="val 8515" name="adj"/>
            </a:avLst>
          </a:prstGeom>
          <a:solidFill>
            <a:srgbClr val="007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NWD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NWF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NWC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0" name="Google Shape;4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476" y="1862250"/>
            <a:ext cx="185103" cy="13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4"/>
          <p:cNvSpPr/>
          <p:nvPr/>
        </p:nvSpPr>
        <p:spPr>
          <a:xfrm>
            <a:off x="6356275" y="1829575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IFC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0787" y="2381625"/>
            <a:ext cx="2349288" cy="24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4"/>
          <p:cNvSpPr/>
          <p:nvPr/>
        </p:nvSpPr>
        <p:spPr>
          <a:xfrm>
            <a:off x="423775" y="1949250"/>
            <a:ext cx="3872400" cy="342900"/>
          </a:xfrm>
          <a:prstGeom prst="roundRect">
            <a:avLst>
              <a:gd fmla="val 9838" name="adj"/>
            </a:avLst>
          </a:prstGeom>
          <a:solidFill>
            <a:schemeClr val="lt1"/>
          </a:solidFill>
          <a:ln>
            <a:noFill/>
          </a:ln>
          <a:effectLst>
            <a:outerShdw blurRad="142875" rotWithShape="0" algn="bl" dir="5400000" dist="19050">
              <a:srgbClr val="B7B7B7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2084300" y="2021539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STL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2723824" y="2021539"/>
            <a:ext cx="6078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OBJ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24"/>
          <p:cNvSpPr/>
          <p:nvPr/>
        </p:nvSpPr>
        <p:spPr>
          <a:xfrm>
            <a:off x="457675" y="1976566"/>
            <a:ext cx="611700" cy="288300"/>
          </a:xfrm>
          <a:prstGeom prst="roundRect">
            <a:avLst>
              <a:gd fmla="val 70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24"/>
          <p:cNvSpPr/>
          <p:nvPr/>
        </p:nvSpPr>
        <p:spPr>
          <a:xfrm>
            <a:off x="1444775" y="2021566"/>
            <a:ext cx="5742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DWG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8" name="Google Shape;4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811" y="2054240"/>
            <a:ext cx="185103" cy="1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4"/>
          <p:cNvSpPr/>
          <p:nvPr/>
        </p:nvSpPr>
        <p:spPr>
          <a:xfrm>
            <a:off x="3396950" y="2021575"/>
            <a:ext cx="821100" cy="1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3D PDF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0" name="Google Shape;450;p2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7256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25"/>
          <p:cNvPicPr preferRelativeResize="0"/>
          <p:nvPr/>
        </p:nvPicPr>
        <p:blipFill rotWithShape="1">
          <a:blip r:embed="rId3">
            <a:alphaModFix amt="0"/>
          </a:blip>
          <a:srcRect b="0" l="16432" r="16439" t="0"/>
          <a:stretch/>
        </p:blipFill>
        <p:spPr>
          <a:xfrm>
            <a:off x="1413875" y="-3429200"/>
            <a:ext cx="4660800" cy="4660800"/>
          </a:xfrm>
          <a:prstGeom prst="ellipse">
            <a:avLst/>
          </a:prstGeom>
          <a:noFill/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6" name="Google Shape;456;p25"/>
          <p:cNvSpPr/>
          <p:nvPr/>
        </p:nvSpPr>
        <p:spPr>
          <a:xfrm>
            <a:off x="891458" y="4033341"/>
            <a:ext cx="478500" cy="478500"/>
          </a:xfrm>
          <a:prstGeom prst="donut">
            <a:avLst>
              <a:gd fmla="val 1173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5"/>
          <p:cNvSpPr/>
          <p:nvPr/>
        </p:nvSpPr>
        <p:spPr>
          <a:xfrm>
            <a:off x="6340244" y="-1007031"/>
            <a:ext cx="385800" cy="385800"/>
          </a:xfrm>
          <a:prstGeom prst="ellipse">
            <a:avLst/>
          </a:prstGeom>
          <a:solidFill>
            <a:srgbClr val="007A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5"/>
          <p:cNvSpPr/>
          <p:nvPr/>
        </p:nvSpPr>
        <p:spPr>
          <a:xfrm>
            <a:off x="8057644" y="511729"/>
            <a:ext cx="142800" cy="14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5"/>
          <p:cNvSpPr txBox="1"/>
          <p:nvPr/>
        </p:nvSpPr>
        <p:spPr>
          <a:xfrm>
            <a:off x="1971750" y="1888097"/>
            <a:ext cx="52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ODA </a:t>
            </a:r>
            <a:r>
              <a:rPr lang="en"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MEMBERSHIP</a:t>
            </a:r>
            <a:endParaRPr sz="36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60" name="Google Shape;460;p25"/>
          <p:cNvSpPr txBox="1"/>
          <p:nvPr/>
        </p:nvSpPr>
        <p:spPr>
          <a:xfrm>
            <a:off x="2169450" y="2550775"/>
            <a:ext cx="480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Collaboration &amp; Honest Pricing</a:t>
            </a:r>
            <a:endParaRPr sz="24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-3085475" y="-2325300"/>
            <a:ext cx="7754700" cy="7754700"/>
          </a:xfrm>
          <a:prstGeom prst="donut">
            <a:avLst>
              <a:gd fmla="val 13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17417">
            <a:off x="2505822" y="1402119"/>
            <a:ext cx="2013305" cy="201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87146">
            <a:off x="4618437" y="1402148"/>
            <a:ext cx="2013236" cy="201322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/>
          <p:nvPr>
            <p:ph type="title"/>
          </p:nvPr>
        </p:nvSpPr>
        <p:spPr>
          <a:xfrm>
            <a:off x="311700" y="2852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ODA</a:t>
            </a: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08" y="1402118"/>
            <a:ext cx="2013304" cy="201328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/>
          <p:nvPr/>
        </p:nvSpPr>
        <p:spPr>
          <a:xfrm>
            <a:off x="762723" y="1974780"/>
            <a:ext cx="1274252" cy="403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1200</a:t>
            </a:r>
            <a:endParaRPr b="1" sz="37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8"/>
          <p:cNvSpPr/>
          <p:nvPr/>
        </p:nvSpPr>
        <p:spPr>
          <a:xfrm>
            <a:off x="726047" y="2426847"/>
            <a:ext cx="1347605" cy="6172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Member companies worldwide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1;p8"/>
          <p:cNvSpPr/>
          <p:nvPr/>
        </p:nvSpPr>
        <p:spPr>
          <a:xfrm>
            <a:off x="4913191" y="2017601"/>
            <a:ext cx="14034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r>
              <a:rPr b="1" lang="en" sz="37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37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4977703" y="2469654"/>
            <a:ext cx="12741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Transparent pricing &amp; free tech support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2880823" y="2491502"/>
            <a:ext cx="1347605" cy="22271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Revenue 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to R&amp;D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2908139" y="2039435"/>
            <a:ext cx="1182804" cy="403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85%</a:t>
            </a:r>
            <a:endParaRPr b="1" sz="37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983" y="1402118"/>
            <a:ext cx="2013304" cy="201328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/>
          <p:nvPr/>
        </p:nvSpPr>
        <p:spPr>
          <a:xfrm>
            <a:off x="7100498" y="1974780"/>
            <a:ext cx="1274252" cy="403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1998</a:t>
            </a:r>
            <a:endParaRPr b="1" sz="37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7063822" y="2426847"/>
            <a:ext cx="1347605" cy="6172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Experienced development team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8636794" y="4391804"/>
            <a:ext cx="142800" cy="142800"/>
          </a:xfrm>
          <a:prstGeom prst="ellipse">
            <a:avLst/>
          </a:prstGeom>
          <a:solidFill>
            <a:srgbClr val="FE36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 txBox="1"/>
          <p:nvPr/>
        </p:nvSpPr>
        <p:spPr>
          <a:xfrm>
            <a:off x="7393975" y="1639213"/>
            <a:ext cx="68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E360B"/>
                </a:solidFill>
                <a:latin typeface="Montserrat"/>
                <a:ea typeface="Montserrat"/>
                <a:cs typeface="Montserrat"/>
                <a:sym typeface="Montserrat"/>
              </a:rPr>
              <a:t>since</a:t>
            </a:r>
            <a:endParaRPr>
              <a:solidFill>
                <a:srgbClr val="FE360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6"/>
          <p:cNvSpPr/>
          <p:nvPr/>
        </p:nvSpPr>
        <p:spPr>
          <a:xfrm rot="-5400000">
            <a:off x="-2509137" y="352806"/>
            <a:ext cx="8956812" cy="4437888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26"/>
          <p:cNvGrpSpPr/>
          <p:nvPr/>
        </p:nvGrpSpPr>
        <p:grpSpPr>
          <a:xfrm>
            <a:off x="5003700" y="1974350"/>
            <a:ext cx="2610000" cy="1194801"/>
            <a:chOff x="5142750" y="2075175"/>
            <a:chExt cx="2610000" cy="1194801"/>
          </a:xfrm>
        </p:grpSpPr>
        <p:sp>
          <p:nvSpPr>
            <p:cNvPr id="467" name="Google Shape;467;p26"/>
            <p:cNvSpPr/>
            <p:nvPr/>
          </p:nvSpPr>
          <p:spPr>
            <a:xfrm>
              <a:off x="5142750" y="2075175"/>
              <a:ext cx="2610000" cy="335700"/>
            </a:xfrm>
            <a:prstGeom prst="roundRect">
              <a:avLst>
                <a:gd fmla="val 9592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1A1A1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EXTENSION</a:t>
              </a:r>
              <a:endParaRPr b="1" sz="18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5142750" y="2504728"/>
              <a:ext cx="2610000" cy="335700"/>
            </a:xfrm>
            <a:prstGeom prst="roundRect">
              <a:avLst>
                <a:gd fmla="val 9592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6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5142750" y="2934276"/>
              <a:ext cx="2610000" cy="335700"/>
            </a:xfrm>
            <a:prstGeom prst="roundRect">
              <a:avLst>
                <a:gd fmla="val 9592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6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70" name="Google Shape;470;p26"/>
          <p:cNvGrpSpPr/>
          <p:nvPr/>
        </p:nvGrpSpPr>
        <p:grpSpPr>
          <a:xfrm>
            <a:off x="4453628" y="2505047"/>
            <a:ext cx="236745" cy="133406"/>
            <a:chOff x="4657556" y="1995119"/>
            <a:chExt cx="236745" cy="133406"/>
          </a:xfrm>
        </p:grpSpPr>
        <p:sp>
          <p:nvSpPr>
            <p:cNvPr id="471" name="Google Shape;471;p26"/>
            <p:cNvSpPr/>
            <p:nvPr/>
          </p:nvSpPr>
          <p:spPr>
            <a:xfrm>
              <a:off x="4761100" y="1995119"/>
              <a:ext cx="133200" cy="133200"/>
            </a:xfrm>
            <a:prstGeom prst="arc">
              <a:avLst>
                <a:gd fmla="val 16200000" name="adj1"/>
                <a:gd fmla="val 5503340" name="adj2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 rot="10800000">
              <a:off x="4657556" y="1995326"/>
              <a:ext cx="133200" cy="133200"/>
            </a:xfrm>
            <a:prstGeom prst="arc">
              <a:avLst>
                <a:gd fmla="val 16200000" name="adj1"/>
                <a:gd fmla="val 5503340" name="adj2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73" name="Google Shape;473;p26"/>
            <p:cNvCxnSpPr>
              <a:stCxn id="472" idx="1"/>
              <a:endCxn id="471" idx="1"/>
            </p:cNvCxnSpPr>
            <p:nvPr/>
          </p:nvCxnSpPr>
          <p:spPr>
            <a:xfrm flipH="1" rot="10800000">
              <a:off x="4724156" y="2061626"/>
              <a:ext cx="103500" cy="3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74" name="Google Shape;474;p26"/>
          <p:cNvSpPr txBox="1"/>
          <p:nvPr>
            <p:ph type="title"/>
          </p:nvPr>
        </p:nvSpPr>
        <p:spPr>
          <a:xfrm>
            <a:off x="674800" y="1945325"/>
            <a:ext cx="32094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</a:rPr>
              <a:t>CORE PACKAGE</a:t>
            </a:r>
            <a:endParaRPr sz="2400">
              <a:solidFill>
                <a:srgbClr val="1A1A1A"/>
              </a:solidFill>
            </a:endParaRPr>
          </a:p>
        </p:txBody>
      </p:sp>
      <p:sp>
        <p:nvSpPr>
          <p:cNvPr id="475" name="Google Shape;475;p26"/>
          <p:cNvSpPr txBox="1"/>
          <p:nvPr/>
        </p:nvSpPr>
        <p:spPr>
          <a:xfrm>
            <a:off x="722050" y="2504825"/>
            <a:ext cx="31149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Key CAD &amp; BIM formats and functionalities </a:t>
            </a:r>
            <a:endParaRPr sz="9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for your desktop, mobile and inWEB  applications</a:t>
            </a:r>
            <a:endParaRPr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26"/>
          <p:cNvSpPr/>
          <p:nvPr/>
        </p:nvSpPr>
        <p:spPr>
          <a:xfrm>
            <a:off x="3358458" y="4325341"/>
            <a:ext cx="478500" cy="478500"/>
          </a:xfrm>
          <a:prstGeom prst="donut">
            <a:avLst>
              <a:gd fmla="val 1173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>
            <a:off x="8057644" y="511729"/>
            <a:ext cx="142800" cy="142800"/>
          </a:xfrm>
          <a:prstGeom prst="ellipse">
            <a:avLst/>
          </a:prstGeom>
          <a:solidFill>
            <a:srgbClr val="007A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>
            <a:off x="5003700" y="2403900"/>
            <a:ext cx="2610000" cy="335700"/>
          </a:xfrm>
          <a:prstGeom prst="roundRect">
            <a:avLst>
              <a:gd fmla="val 95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b="1" sz="18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26"/>
          <p:cNvSpPr/>
          <p:nvPr/>
        </p:nvSpPr>
        <p:spPr>
          <a:xfrm>
            <a:off x="5003700" y="2833450"/>
            <a:ext cx="2610000" cy="335700"/>
          </a:xfrm>
          <a:prstGeom prst="roundRect">
            <a:avLst>
              <a:gd fmla="val 95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b="1" sz="18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 amt="40000"/>
          </a:blip>
          <a:srcRect b="0" l="16563" r="16569" t="0"/>
          <a:stretch/>
        </p:blipFill>
        <p:spPr>
          <a:xfrm>
            <a:off x="5589402" y="-5095875"/>
            <a:ext cx="3857700" cy="38727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485" name="Google Shape;485;p27"/>
          <p:cNvSpPr/>
          <p:nvPr/>
        </p:nvSpPr>
        <p:spPr>
          <a:xfrm>
            <a:off x="4030025" y="-3145225"/>
            <a:ext cx="245700" cy="245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6950" y="-4724900"/>
            <a:ext cx="4383749" cy="43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7"/>
          <p:cNvSpPr/>
          <p:nvPr/>
        </p:nvSpPr>
        <p:spPr>
          <a:xfrm>
            <a:off x="4937276" y="-4057770"/>
            <a:ext cx="3049500" cy="3049500"/>
          </a:xfrm>
          <a:prstGeom prst="donut">
            <a:avLst>
              <a:gd fmla="val 137" name="adj"/>
            </a:avLst>
          </a:prstGeom>
          <a:solidFill>
            <a:srgbClr val="FFC145">
              <a:alpha val="5686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27"/>
          <p:cNvPicPr preferRelativeResize="0"/>
          <p:nvPr/>
        </p:nvPicPr>
        <p:blipFill rotWithShape="1">
          <a:blip r:embed="rId3">
            <a:alphaModFix amt="40000"/>
          </a:blip>
          <a:srcRect b="0" l="16563" r="16569" t="0"/>
          <a:stretch/>
        </p:blipFill>
        <p:spPr>
          <a:xfrm>
            <a:off x="-1660000" y="-2462200"/>
            <a:ext cx="5065800" cy="50853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489" name="Google Shape;489;p27"/>
          <p:cNvSpPr/>
          <p:nvPr/>
        </p:nvSpPr>
        <p:spPr>
          <a:xfrm>
            <a:off x="5703024" y="1953276"/>
            <a:ext cx="5341800" cy="5341800"/>
          </a:xfrm>
          <a:prstGeom prst="donut">
            <a:avLst>
              <a:gd fmla="val 137" name="adj"/>
            </a:avLst>
          </a:prstGeom>
          <a:solidFill>
            <a:srgbClr val="FE36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7"/>
          <p:cNvSpPr/>
          <p:nvPr/>
        </p:nvSpPr>
        <p:spPr>
          <a:xfrm>
            <a:off x="3343878" y="5633328"/>
            <a:ext cx="572700" cy="572700"/>
          </a:xfrm>
          <a:prstGeom prst="ellipse">
            <a:avLst/>
          </a:prstGeom>
          <a:solidFill>
            <a:srgbClr val="FFC14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7"/>
          <p:cNvSpPr txBox="1"/>
          <p:nvPr/>
        </p:nvSpPr>
        <p:spPr>
          <a:xfrm>
            <a:off x="311700" y="285250"/>
            <a:ext cx="292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CORE PACKAGE</a:t>
            </a:r>
            <a:endParaRPr sz="2000">
              <a:solidFill>
                <a:srgbClr val="28282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92" name="Google Shape;49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137" y="1348310"/>
            <a:ext cx="6125734" cy="161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9139" y="3321371"/>
            <a:ext cx="6125738" cy="1348354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7">
            <a:hlinkClick r:id="rId7"/>
          </p:cNvPr>
          <p:cNvSpPr/>
          <p:nvPr/>
        </p:nvSpPr>
        <p:spPr>
          <a:xfrm>
            <a:off x="7562125" y="416250"/>
            <a:ext cx="1200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Core Package 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2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7986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921" y="-789838"/>
            <a:ext cx="6557174" cy="655717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8"/>
          <p:cNvSpPr txBox="1"/>
          <p:nvPr>
            <p:ph type="title"/>
          </p:nvPr>
        </p:nvSpPr>
        <p:spPr>
          <a:xfrm>
            <a:off x="311700" y="285250"/>
            <a:ext cx="5417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EXTENSIONS</a:t>
            </a:r>
            <a:endParaRPr/>
          </a:p>
        </p:txBody>
      </p:sp>
      <p:sp>
        <p:nvSpPr>
          <p:cNvPr id="502" name="Google Shape;502;p28">
            <a:hlinkClick r:id="rId4"/>
          </p:cNvPr>
          <p:cNvSpPr/>
          <p:nvPr/>
        </p:nvSpPr>
        <p:spPr>
          <a:xfrm>
            <a:off x="7630525" y="416250"/>
            <a:ext cx="11319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Extensions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8"/>
          <p:cNvSpPr/>
          <p:nvPr/>
        </p:nvSpPr>
        <p:spPr>
          <a:xfrm>
            <a:off x="-420407" y="-430018"/>
            <a:ext cx="888600" cy="888300"/>
          </a:xfrm>
          <a:prstGeom prst="donut">
            <a:avLst>
              <a:gd fmla="val 14720" name="adj"/>
            </a:avLst>
          </a:prstGeom>
          <a:solidFill>
            <a:srgbClr val="007A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>
            <a:off x="6089425" y="1403200"/>
            <a:ext cx="2673000" cy="2672700"/>
          </a:xfrm>
          <a:prstGeom prst="roundRect">
            <a:avLst>
              <a:gd fmla="val 3179" name="adj"/>
            </a:avLst>
          </a:prstGeom>
          <a:solidFill>
            <a:srgbClr val="FFFFFF"/>
          </a:solidFill>
          <a:ln>
            <a:noFill/>
          </a:ln>
          <a:effectLst>
            <a:outerShdw blurRad="142875" rotWithShape="0" algn="bl" dir="5400000" dist="19050">
              <a:srgbClr val="007AFF">
                <a:alpha val="2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THE ABILITY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TO CREATE A NEW</a:t>
            </a:r>
            <a:b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EXTENSION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05" name="Google Shape;5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5150" y="1729325"/>
            <a:ext cx="361549" cy="36154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8"/>
          <p:cNvSpPr/>
          <p:nvPr/>
        </p:nvSpPr>
        <p:spPr>
          <a:xfrm>
            <a:off x="432575" y="3466175"/>
            <a:ext cx="2480400" cy="6096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MECHANICAL</a:t>
            </a:r>
            <a:endParaRPr b="1" sz="12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Google Shape;507;p28"/>
          <p:cNvSpPr/>
          <p:nvPr/>
        </p:nvSpPr>
        <p:spPr>
          <a:xfrm>
            <a:off x="3017550" y="1403200"/>
            <a:ext cx="2935500" cy="8208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SCAN-TO-BIM</a:t>
            </a:r>
            <a:endParaRPr b="1" sz="12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8" name="Google Shape;508;p28"/>
          <p:cNvSpPr/>
          <p:nvPr/>
        </p:nvSpPr>
        <p:spPr>
          <a:xfrm>
            <a:off x="3017550" y="3255084"/>
            <a:ext cx="2935500" cy="8208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MCAD</a:t>
            </a:r>
            <a:endParaRPr sz="1200">
              <a:solidFill>
                <a:srgbClr val="007A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09" name="Google Shape;509;p28"/>
          <p:cNvSpPr/>
          <p:nvPr/>
        </p:nvSpPr>
        <p:spPr>
          <a:xfrm>
            <a:off x="432575" y="1403200"/>
            <a:ext cx="2480400" cy="6096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BimNv</a:t>
            </a:r>
            <a:endParaRPr b="1" sz="12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7A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for Navisworks files</a:t>
            </a:r>
            <a:endParaRPr sz="1200">
              <a:solidFill>
                <a:srgbClr val="007A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0" name="Google Shape;510;p28"/>
          <p:cNvSpPr/>
          <p:nvPr/>
        </p:nvSpPr>
        <p:spPr>
          <a:xfrm>
            <a:off x="432575" y="2090875"/>
            <a:ext cx="2480400" cy="6096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BimRv</a:t>
            </a:r>
            <a:endParaRPr b="1" sz="12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7A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for Revit files</a:t>
            </a:r>
            <a:endParaRPr sz="1200">
              <a:solidFill>
                <a:srgbClr val="007A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1" name="Google Shape;511;p28"/>
          <p:cNvSpPr/>
          <p:nvPr/>
        </p:nvSpPr>
        <p:spPr>
          <a:xfrm>
            <a:off x="432575" y="2778525"/>
            <a:ext cx="2480400" cy="6096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MAP</a:t>
            </a:r>
            <a:endParaRPr sz="1200">
              <a:solidFill>
                <a:srgbClr val="007A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2" name="Google Shape;512;p28"/>
          <p:cNvSpPr/>
          <p:nvPr/>
        </p:nvSpPr>
        <p:spPr>
          <a:xfrm>
            <a:off x="3017525" y="2329142"/>
            <a:ext cx="2935500" cy="8208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CIVIL</a:t>
            </a:r>
            <a:endParaRPr b="1" sz="12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Autodesk</a:t>
            </a:r>
            <a:r>
              <a:rPr baseline="30000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® </a:t>
            </a:r>
            <a:r>
              <a:rPr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Civil 3D</a:t>
            </a:r>
            <a:r>
              <a:rPr baseline="30000"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 files</a:t>
            </a:r>
            <a:endParaRPr sz="12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&amp; LandXML</a:t>
            </a:r>
            <a:endParaRPr sz="1200">
              <a:solidFill>
                <a:srgbClr val="007A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3" name="Google Shape;513;p28"/>
          <p:cNvSpPr/>
          <p:nvPr/>
        </p:nvSpPr>
        <p:spPr>
          <a:xfrm>
            <a:off x="6295925" y="3299275"/>
            <a:ext cx="1090200" cy="291000"/>
          </a:xfrm>
          <a:prstGeom prst="roundRect">
            <a:avLst>
              <a:gd fmla="val 5319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SURVEY</a:t>
            </a:r>
            <a:endParaRPr b="1" sz="10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28"/>
          <p:cNvSpPr/>
          <p:nvPr/>
        </p:nvSpPr>
        <p:spPr>
          <a:xfrm>
            <a:off x="7461852" y="3299275"/>
            <a:ext cx="1090200" cy="291000"/>
          </a:xfrm>
          <a:prstGeom prst="roundRect">
            <a:avLst>
              <a:gd fmla="val 5319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STEEL</a:t>
            </a:r>
            <a:endParaRPr b="1" sz="10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28"/>
          <p:cNvSpPr/>
          <p:nvPr/>
        </p:nvSpPr>
        <p:spPr>
          <a:xfrm>
            <a:off x="6295924" y="3645725"/>
            <a:ext cx="2256000" cy="256800"/>
          </a:xfrm>
          <a:prstGeom prst="roundRect">
            <a:avLst>
              <a:gd fmla="val 50000" name="adj"/>
            </a:avLst>
          </a:prstGeom>
          <a:solidFill>
            <a:srgbClr val="D2FF28"/>
          </a:solidFill>
          <a:ln>
            <a:noFill/>
          </a:ln>
          <a:effectLst>
            <a:outerShdw blurRad="42863" rotWithShape="0" algn="bl" dir="5580000" dist="19050">
              <a:srgbClr val="666666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6" name="Google Shape;51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16038" y="3666875"/>
            <a:ext cx="216750" cy="2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28"/>
          <p:cNvSpPr txBox="1"/>
          <p:nvPr/>
        </p:nvSpPr>
        <p:spPr>
          <a:xfrm>
            <a:off x="6699788" y="3666725"/>
            <a:ext cx="12591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Under development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8" name="Google Shape;518;p2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7781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2288" y="-2654074"/>
            <a:ext cx="6864502" cy="686450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9">
            <a:hlinkClick r:id="rId4"/>
          </p:cNvPr>
          <p:cNvSpPr/>
          <p:nvPr/>
        </p:nvSpPr>
        <p:spPr>
          <a:xfrm>
            <a:off x="7767025" y="416250"/>
            <a:ext cx="9954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MCAD 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9"/>
          <p:cNvSpPr txBox="1"/>
          <p:nvPr/>
        </p:nvSpPr>
        <p:spPr>
          <a:xfrm>
            <a:off x="311700" y="696025"/>
            <a:ext cx="2709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ODA is developing </a:t>
            </a:r>
            <a:br>
              <a:rPr lang="en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the industry’s first open exchange platform </a:t>
            </a:r>
            <a:br>
              <a:rPr lang="en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for 3D MCAD</a:t>
            </a:r>
            <a:endParaRPr sz="16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29"/>
          <p:cNvSpPr/>
          <p:nvPr/>
        </p:nvSpPr>
        <p:spPr>
          <a:xfrm>
            <a:off x="2289300" y="150725"/>
            <a:ext cx="274800" cy="274800"/>
          </a:xfrm>
          <a:prstGeom prst="donut">
            <a:avLst>
              <a:gd fmla="val 12267" name="adj"/>
            </a:avLst>
          </a:prstGeom>
          <a:solidFill>
            <a:srgbClr val="007A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>
            <a:off x="4375305" y="1100025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Inventor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8" name="Google Shape;528;p29"/>
          <p:cNvSpPr/>
          <p:nvPr/>
        </p:nvSpPr>
        <p:spPr>
          <a:xfrm>
            <a:off x="5462345" y="1100025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Rhino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9" name="Google Shape;529;p29"/>
          <p:cNvSpPr/>
          <p:nvPr/>
        </p:nvSpPr>
        <p:spPr>
          <a:xfrm>
            <a:off x="3288220" y="1709618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CATIA V4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0" name="Google Shape;530;p29"/>
          <p:cNvSpPr/>
          <p:nvPr/>
        </p:nvSpPr>
        <p:spPr>
          <a:xfrm>
            <a:off x="4375290" y="1709618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CADDS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1" name="Google Shape;531;p29"/>
          <p:cNvSpPr/>
          <p:nvPr/>
        </p:nvSpPr>
        <p:spPr>
          <a:xfrm>
            <a:off x="5462360" y="1709618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3Shape DCM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2" name="Google Shape;532;p29"/>
          <p:cNvSpPr/>
          <p:nvPr/>
        </p:nvSpPr>
        <p:spPr>
          <a:xfrm>
            <a:off x="4375290" y="2319212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SolidWorks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3" name="Google Shape;533;p29"/>
          <p:cNvSpPr/>
          <p:nvPr/>
        </p:nvSpPr>
        <p:spPr>
          <a:xfrm>
            <a:off x="5462360" y="2319212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Creo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4" name="Google Shape;534;p29"/>
          <p:cNvSpPr/>
          <p:nvPr/>
        </p:nvSpPr>
        <p:spPr>
          <a:xfrm>
            <a:off x="3288220" y="2928805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ProE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4375290" y="2928805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UG NX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6" name="Google Shape;536;p29"/>
          <p:cNvSpPr/>
          <p:nvPr/>
        </p:nvSpPr>
        <p:spPr>
          <a:xfrm>
            <a:off x="5462360" y="2928805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CGR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7" name="Google Shape;537;p29"/>
          <p:cNvSpPr/>
          <p:nvPr/>
        </p:nvSpPr>
        <p:spPr>
          <a:xfrm>
            <a:off x="4919210" y="3538399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Procera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8" name="Google Shape;538;p29"/>
          <p:cNvSpPr/>
          <p:nvPr/>
        </p:nvSpPr>
        <p:spPr>
          <a:xfrm>
            <a:off x="6549430" y="1709618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CATIA V5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9" name="Google Shape;539;p29"/>
          <p:cNvSpPr/>
          <p:nvPr/>
        </p:nvSpPr>
        <p:spPr>
          <a:xfrm>
            <a:off x="3288250" y="2319212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PLMXML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0" name="Google Shape;540;p29"/>
          <p:cNvSpPr/>
          <p:nvPr/>
        </p:nvSpPr>
        <p:spPr>
          <a:xfrm>
            <a:off x="6549400" y="2319212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SolidEdge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1" name="Google Shape;541;p29"/>
          <p:cNvSpPr/>
          <p:nvPr/>
        </p:nvSpPr>
        <p:spPr>
          <a:xfrm>
            <a:off x="6549430" y="2928805"/>
            <a:ext cx="995400" cy="524700"/>
          </a:xfrm>
          <a:prstGeom prst="roundRect">
            <a:avLst>
              <a:gd fmla="val 5319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>
              <a:srgbClr val="007A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7A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CATIA V6</a:t>
            </a:r>
            <a:endParaRPr sz="900">
              <a:solidFill>
                <a:srgbClr val="007A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2" name="Google Shape;542;p29"/>
          <p:cNvSpPr/>
          <p:nvPr/>
        </p:nvSpPr>
        <p:spPr>
          <a:xfrm>
            <a:off x="1366101" y="2397051"/>
            <a:ext cx="2029800" cy="2029800"/>
          </a:xfrm>
          <a:prstGeom prst="ellipse">
            <a:avLst/>
          </a:prstGeom>
          <a:noFill/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NEW</a:t>
            </a:r>
            <a:endParaRPr sz="18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3" name="Google Shape;543;p29"/>
          <p:cNvSpPr/>
          <p:nvPr/>
        </p:nvSpPr>
        <p:spPr>
          <a:xfrm>
            <a:off x="4668238" y="4368650"/>
            <a:ext cx="1497300" cy="2568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42863" rotWithShape="0" algn="bl" dir="5580000" dist="19050">
              <a:srgbClr val="666666">
                <a:alpha val="3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4" name="Google Shape;54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6313" y="4389800"/>
            <a:ext cx="216750" cy="2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9"/>
          <p:cNvSpPr txBox="1"/>
          <p:nvPr/>
        </p:nvSpPr>
        <p:spPr>
          <a:xfrm>
            <a:off x="4690763" y="4389650"/>
            <a:ext cx="12591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Under development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6" name="Google Shape;546;p29"/>
          <p:cNvSpPr txBox="1"/>
          <p:nvPr>
            <p:ph type="title"/>
          </p:nvPr>
        </p:nvSpPr>
        <p:spPr>
          <a:xfrm>
            <a:off x="311700" y="285250"/>
            <a:ext cx="4498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MCAD SDK</a:t>
            </a:r>
            <a:endParaRPr/>
          </a:p>
        </p:txBody>
      </p:sp>
      <p:pic>
        <p:nvPicPr>
          <p:cNvPr id="547" name="Google Shape;547;p2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7156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0"/>
          <p:cNvSpPr/>
          <p:nvPr/>
        </p:nvSpPr>
        <p:spPr>
          <a:xfrm>
            <a:off x="7120526" y="-1690223"/>
            <a:ext cx="3019200" cy="3018900"/>
          </a:xfrm>
          <a:prstGeom prst="donut">
            <a:avLst>
              <a:gd fmla="val 3571" name="adj"/>
            </a:avLst>
          </a:prstGeom>
          <a:noFill/>
          <a:ln cap="flat" cmpd="sng" w="228600">
            <a:solidFill>
              <a:srgbClr val="FFC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 rot="10800000">
            <a:off x="-3118113" y="830143"/>
            <a:ext cx="8956812" cy="4437888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4818871" y="-1690227"/>
            <a:ext cx="5811265" cy="2879344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 txBox="1"/>
          <p:nvPr>
            <p:ph type="title"/>
          </p:nvPr>
        </p:nvSpPr>
        <p:spPr>
          <a:xfrm>
            <a:off x="674800" y="1945325"/>
            <a:ext cx="32094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</a:rPr>
              <a:t>PRICES</a:t>
            </a:r>
            <a:endParaRPr sz="2400">
              <a:solidFill>
                <a:srgbClr val="1A1A1A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</a:rPr>
              <a:t>&amp; LEVELS</a:t>
            </a:r>
            <a:endParaRPr sz="2400">
              <a:solidFill>
                <a:srgbClr val="1A1A1A"/>
              </a:solidFill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2930875" y="5474100"/>
            <a:ext cx="84300" cy="84300"/>
          </a:xfrm>
          <a:prstGeom prst="ellipse">
            <a:avLst/>
          </a:prstGeom>
          <a:solidFill>
            <a:srgbClr val="FE360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1">
            <a:hlinkClick r:id="rId3"/>
          </p:cNvPr>
          <p:cNvSpPr/>
          <p:nvPr/>
        </p:nvSpPr>
        <p:spPr>
          <a:xfrm>
            <a:off x="7757125" y="416275"/>
            <a:ext cx="1005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Pricing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2" name="Google Shape;562;p31"/>
          <p:cNvSpPr/>
          <p:nvPr/>
        </p:nvSpPr>
        <p:spPr>
          <a:xfrm rot="10800000">
            <a:off x="4187793" y="3495366"/>
            <a:ext cx="5811265" cy="2879344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noFill/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1"/>
          <p:cNvSpPr txBox="1"/>
          <p:nvPr>
            <p:ph type="title"/>
          </p:nvPr>
        </p:nvSpPr>
        <p:spPr>
          <a:xfrm>
            <a:off x="311700" y="285250"/>
            <a:ext cx="6223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PRICES</a:t>
            </a:r>
            <a:endParaRPr/>
          </a:p>
        </p:txBody>
      </p:sp>
      <p:sp>
        <p:nvSpPr>
          <p:cNvPr id="564" name="Google Shape;564;p31"/>
          <p:cNvSpPr/>
          <p:nvPr/>
        </p:nvSpPr>
        <p:spPr>
          <a:xfrm>
            <a:off x="10092078" y="2317528"/>
            <a:ext cx="572700" cy="572700"/>
          </a:xfrm>
          <a:prstGeom prst="ellipse">
            <a:avLst/>
          </a:prstGeom>
          <a:solidFill>
            <a:srgbClr val="DEDEDE">
              <a:alpha val="6078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3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6743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1"/>
          <p:cNvSpPr/>
          <p:nvPr/>
        </p:nvSpPr>
        <p:spPr>
          <a:xfrm>
            <a:off x="474300" y="1410975"/>
            <a:ext cx="2535600" cy="2535600"/>
          </a:xfrm>
          <a:prstGeom prst="ellipse">
            <a:avLst/>
          </a:prstGeom>
          <a:noFill/>
          <a:ln cap="flat" cmpd="sng" w="76200">
            <a:solidFill>
              <a:srgbClr val="FFC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Published pricing</a:t>
            </a:r>
            <a:endParaRPr b="1" i="0" sz="1800" u="none" cap="none" strike="noStrike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0" i="0" lang="en" sz="13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 1-on-1 negotiations</a:t>
            </a:r>
            <a:endParaRPr b="0" i="0" sz="1300" u="none" cap="none" strike="noStrike">
              <a:solidFill>
                <a:srgbClr val="28282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3304200" y="1410975"/>
            <a:ext cx="2535600" cy="2535600"/>
          </a:xfrm>
          <a:prstGeom prst="ellipse">
            <a:avLst/>
          </a:prstGeom>
          <a:noFill/>
          <a:ln cap="flat" cmpd="sng" w="76200">
            <a:solidFill>
              <a:srgbClr val="FFC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Site-based</a:t>
            </a:r>
            <a:endParaRPr b="1" i="0" sz="1800" u="none" cap="none" strike="noStrike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licensing </a:t>
            </a:r>
            <a:endParaRPr b="1" i="0" sz="1800" u="none" cap="none" strike="noStrike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300" u="none" cap="none" strike="noStrike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not per-user</a:t>
            </a:r>
            <a:endParaRPr b="0" i="0" sz="1300" u="none" cap="none" strike="noStrike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8;p31"/>
          <p:cNvSpPr/>
          <p:nvPr/>
        </p:nvSpPr>
        <p:spPr>
          <a:xfrm>
            <a:off x="6134100" y="1410975"/>
            <a:ext cx="2535600" cy="2535600"/>
          </a:xfrm>
          <a:prstGeom prst="ellipse">
            <a:avLst/>
          </a:prstGeom>
          <a:noFill/>
          <a:ln cap="flat" cmpd="sng" w="76200">
            <a:solidFill>
              <a:srgbClr val="FFC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Prices approved</a:t>
            </a:r>
            <a:endParaRPr b="1" i="0" sz="1800" u="none" cap="none" strike="noStrike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300" u="none" cap="none" strike="noStrike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by member-</a:t>
            </a:r>
            <a:endParaRPr b="0" i="0" sz="1300" u="none" cap="none" strike="noStrike">
              <a:solidFill>
                <a:srgbClr val="28282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300" u="none" cap="none" strike="noStrike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controlled board </a:t>
            </a:r>
            <a:br>
              <a:rPr b="0" i="0" lang="en" sz="1300" u="none" cap="none" strike="noStrike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" sz="1300" u="none" cap="none" strike="noStrike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 directors</a:t>
            </a:r>
            <a:endParaRPr b="1" i="0" sz="1300" u="none" cap="none" strike="noStrike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2437665" y="168813"/>
            <a:ext cx="293400" cy="293400"/>
          </a:xfrm>
          <a:prstGeom prst="donut">
            <a:avLst>
              <a:gd fmla="val 3571" name="adj"/>
            </a:avLst>
          </a:prstGeom>
          <a:solidFill>
            <a:srgbClr val="FE36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32"/>
          <p:cNvPicPr preferRelativeResize="0"/>
          <p:nvPr/>
        </p:nvPicPr>
        <p:blipFill rotWithShape="1">
          <a:blip r:embed="rId3">
            <a:alphaModFix/>
          </a:blip>
          <a:srcRect b="0" l="16563" r="16569" t="0"/>
          <a:stretch/>
        </p:blipFill>
        <p:spPr>
          <a:xfrm>
            <a:off x="5026500" y="250275"/>
            <a:ext cx="3483600" cy="34971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575" name="Google Shape;575;p32"/>
          <p:cNvSpPr/>
          <p:nvPr/>
        </p:nvSpPr>
        <p:spPr>
          <a:xfrm>
            <a:off x="765175" y="1122200"/>
            <a:ext cx="7384200" cy="35391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>
            <a:noFill/>
          </a:ln>
          <a:effectLst>
            <a:outerShdw blurRad="100013" rotWithShape="0" algn="bl" dir="5400000" dist="19050">
              <a:schemeClr val="accent4">
                <a:alpha val="5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6" name="Google Shape;576;p32"/>
          <p:cNvGrpSpPr/>
          <p:nvPr/>
        </p:nvGrpSpPr>
        <p:grpSpPr>
          <a:xfrm>
            <a:off x="4232350" y="1441318"/>
            <a:ext cx="3544025" cy="2140692"/>
            <a:chOff x="4232350" y="1441318"/>
            <a:chExt cx="3544025" cy="2140692"/>
          </a:xfrm>
        </p:grpSpPr>
        <p:sp>
          <p:nvSpPr>
            <p:cNvPr id="577" name="Google Shape;577;p32"/>
            <p:cNvSpPr txBox="1"/>
            <p:nvPr/>
          </p:nvSpPr>
          <p:spPr>
            <a:xfrm>
              <a:off x="4359375" y="1441318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Commercial distribution w/100 seat limit</a:t>
              </a:r>
              <a:endParaRPr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578" name="Google Shape;578;p32"/>
            <p:cNvSpPr txBox="1"/>
            <p:nvPr/>
          </p:nvSpPr>
          <p:spPr>
            <a:xfrm>
              <a:off x="4359375" y="1794997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Libraries, headers and examples</a:t>
              </a:r>
              <a:endParaRPr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579" name="Google Shape;579;p32"/>
            <p:cNvSpPr txBox="1"/>
            <p:nvPr/>
          </p:nvSpPr>
          <p:spPr>
            <a:xfrm>
              <a:off x="4359375" y="2148675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Documentation</a:t>
              </a:r>
              <a:endParaRPr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580" name="Google Shape;580;p32"/>
            <p:cNvSpPr txBox="1"/>
            <p:nvPr/>
          </p:nvSpPr>
          <p:spPr>
            <a:xfrm>
              <a:off x="4359375" y="2502353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C++, .NET and Java versions</a:t>
              </a:r>
              <a:endParaRPr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581" name="Google Shape;581;p32"/>
            <p:cNvSpPr txBox="1"/>
            <p:nvPr/>
          </p:nvSpPr>
          <p:spPr>
            <a:xfrm>
              <a:off x="4359375" y="2856032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Monthly releases</a:t>
              </a:r>
              <a:endParaRPr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582" name="Google Shape;582;p32"/>
            <p:cNvSpPr txBox="1"/>
            <p:nvPr/>
          </p:nvSpPr>
          <p:spPr>
            <a:xfrm>
              <a:off x="4359375" y="3209710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No affiliate or subsidiary usage</a:t>
              </a:r>
              <a:endParaRPr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2757290">
              <a:off x="4238151" y="2998043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 rot="-2757290">
              <a:off x="4238151" y="2637318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 rot="-2757290">
              <a:off x="4238151" y="2276593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 rot="-2757290">
              <a:off x="4238151" y="1930018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 rot="-2757290">
              <a:off x="4238151" y="1571643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 rot="-2757290">
              <a:off x="4238151" y="3344618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9" name="Google Shape;589;p32"/>
          <p:cNvSpPr/>
          <p:nvPr/>
        </p:nvSpPr>
        <p:spPr>
          <a:xfrm>
            <a:off x="-237892" y="332341"/>
            <a:ext cx="478500" cy="478500"/>
          </a:xfrm>
          <a:prstGeom prst="donut">
            <a:avLst>
              <a:gd fmla="val 6682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2"/>
          <p:cNvSpPr/>
          <p:nvPr/>
        </p:nvSpPr>
        <p:spPr>
          <a:xfrm>
            <a:off x="-1304698" y="3328352"/>
            <a:ext cx="726000" cy="72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2"/>
          <p:cNvSpPr/>
          <p:nvPr/>
        </p:nvSpPr>
        <p:spPr>
          <a:xfrm>
            <a:off x="554550" y="250275"/>
            <a:ext cx="3338700" cy="4642500"/>
          </a:xfrm>
          <a:prstGeom prst="roundRect">
            <a:avLst>
              <a:gd fmla="val 447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2"/>
          <p:cNvSpPr txBox="1"/>
          <p:nvPr/>
        </p:nvSpPr>
        <p:spPr>
          <a:xfrm>
            <a:off x="711575" y="850109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8282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Limited commercial use</a:t>
            </a:r>
            <a:endParaRPr>
              <a:solidFill>
                <a:srgbClr val="28282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93" name="Google Shape;593;p32"/>
          <p:cNvSpPr txBox="1"/>
          <p:nvPr/>
        </p:nvSpPr>
        <p:spPr>
          <a:xfrm>
            <a:off x="765175" y="4114203"/>
            <a:ext cx="31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28282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$ 2,250</a:t>
            </a:r>
            <a:r>
              <a:rPr b="1" lang="en" sz="1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rgbClr val="28282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Recurring Annual Cost</a:t>
            </a:r>
            <a:endParaRPr sz="1100">
              <a:solidFill>
                <a:srgbClr val="28282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94" name="Google Shape;594;p32"/>
          <p:cNvSpPr txBox="1"/>
          <p:nvPr/>
        </p:nvSpPr>
        <p:spPr>
          <a:xfrm>
            <a:off x="765175" y="3592650"/>
            <a:ext cx="31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28282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$ 3,000</a:t>
            </a:r>
            <a:r>
              <a:rPr b="1" lang="en" sz="18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rgbClr val="28282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First Year Cost </a:t>
            </a:r>
            <a:endParaRPr sz="1100">
              <a:solidFill>
                <a:srgbClr val="28282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95" name="Google Shape;595;p32"/>
          <p:cNvSpPr txBox="1"/>
          <p:nvPr>
            <p:ph type="title"/>
          </p:nvPr>
        </p:nvSpPr>
        <p:spPr>
          <a:xfrm>
            <a:off x="689475" y="361450"/>
            <a:ext cx="3022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Montserrat"/>
                <a:ea typeface="Montserrat"/>
                <a:cs typeface="Montserrat"/>
                <a:sym typeface="Montserrat"/>
              </a:rPr>
              <a:t>Commercial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6" name="Google Shape;596;p32"/>
          <p:cNvGrpSpPr/>
          <p:nvPr/>
        </p:nvGrpSpPr>
        <p:grpSpPr>
          <a:xfrm>
            <a:off x="822500" y="1294650"/>
            <a:ext cx="1201788" cy="2060275"/>
            <a:chOff x="822500" y="1294650"/>
            <a:chExt cx="1201788" cy="2060275"/>
          </a:xfrm>
        </p:grpSpPr>
        <p:sp>
          <p:nvSpPr>
            <p:cNvPr id="597" name="Google Shape;597;p32"/>
            <p:cNvSpPr/>
            <p:nvPr/>
          </p:nvSpPr>
          <p:spPr>
            <a:xfrm>
              <a:off x="822500" y="1337125"/>
              <a:ext cx="1134300" cy="2017800"/>
            </a:xfrm>
            <a:prstGeom prst="roundRect">
              <a:avLst>
                <a:gd fmla="val 14984" name="adj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CORE</a:t>
              </a:r>
              <a:endParaRPr b="1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PACKAGE  </a:t>
              </a:r>
              <a:endParaRPr b="1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98" name="Google Shape;598;p32"/>
            <p:cNvGrpSpPr/>
            <p:nvPr/>
          </p:nvGrpSpPr>
          <p:grpSpPr>
            <a:xfrm>
              <a:off x="1789688" y="1294650"/>
              <a:ext cx="234600" cy="234600"/>
              <a:chOff x="-1059562" y="1294650"/>
              <a:chExt cx="234600" cy="234600"/>
            </a:xfrm>
          </p:grpSpPr>
          <p:sp>
            <p:nvSpPr>
              <p:cNvPr id="599" name="Google Shape;599;p32"/>
              <p:cNvSpPr/>
              <p:nvPr/>
            </p:nvSpPr>
            <p:spPr>
              <a:xfrm>
                <a:off x="-1059562" y="1294650"/>
                <a:ext cx="234600" cy="234600"/>
              </a:xfrm>
              <a:prstGeom prst="ellipse">
                <a:avLst/>
              </a:prstGeom>
              <a:solidFill>
                <a:srgbClr val="FFC14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32"/>
              <p:cNvSpPr/>
              <p:nvPr/>
            </p:nvSpPr>
            <p:spPr>
              <a:xfrm rot="-2757290">
                <a:off x="-1000574" y="1364943"/>
                <a:ext cx="127297" cy="70224"/>
              </a:xfrm>
              <a:prstGeom prst="corner">
                <a:avLst>
                  <a:gd fmla="val 27064" name="adj1"/>
                  <a:gd fmla="val 26543" name="adj2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01" name="Google Shape;601;p32">
            <a:hlinkClick r:id="rId4"/>
          </p:cNvPr>
          <p:cNvSpPr/>
          <p:nvPr/>
        </p:nvSpPr>
        <p:spPr>
          <a:xfrm>
            <a:off x="7757125" y="416275"/>
            <a:ext cx="1005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Pricing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02" name="Google Shape;602;p3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6743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3"/>
          <p:cNvSpPr/>
          <p:nvPr/>
        </p:nvSpPr>
        <p:spPr>
          <a:xfrm flipH="1" rot="10800000">
            <a:off x="2635340" y="-719864"/>
            <a:ext cx="3713249" cy="3785531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33"/>
          <p:cNvPicPr preferRelativeResize="0"/>
          <p:nvPr/>
        </p:nvPicPr>
        <p:blipFill rotWithShape="1">
          <a:blip r:embed="rId3">
            <a:alphaModFix/>
          </a:blip>
          <a:srcRect b="0" l="16563" r="16569" t="0"/>
          <a:stretch/>
        </p:blipFill>
        <p:spPr>
          <a:xfrm>
            <a:off x="6669600" y="341788"/>
            <a:ext cx="3483600" cy="34971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609" name="Google Shape;609;p33"/>
          <p:cNvSpPr/>
          <p:nvPr/>
        </p:nvSpPr>
        <p:spPr>
          <a:xfrm>
            <a:off x="765175" y="1122200"/>
            <a:ext cx="7384200" cy="35391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28575">
              <a:schemeClr val="accent2">
                <a:alpha val="5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3"/>
          <p:cNvSpPr/>
          <p:nvPr/>
        </p:nvSpPr>
        <p:spPr>
          <a:xfrm>
            <a:off x="-908951" y="3849899"/>
            <a:ext cx="1108800" cy="1108800"/>
          </a:xfrm>
          <a:prstGeom prst="ellipse">
            <a:avLst/>
          </a:prstGeom>
          <a:noFill/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3"/>
          <p:cNvSpPr/>
          <p:nvPr/>
        </p:nvSpPr>
        <p:spPr>
          <a:xfrm>
            <a:off x="-821664" y="1365047"/>
            <a:ext cx="335400" cy="335400"/>
          </a:xfrm>
          <a:prstGeom prst="donut">
            <a:avLst>
              <a:gd fmla="val 66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33"/>
          <p:cNvSpPr/>
          <p:nvPr/>
        </p:nvSpPr>
        <p:spPr>
          <a:xfrm>
            <a:off x="554550" y="250275"/>
            <a:ext cx="3338700" cy="4642500"/>
          </a:xfrm>
          <a:prstGeom prst="roundRect">
            <a:avLst>
              <a:gd fmla="val 447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3"/>
          <p:cNvSpPr txBox="1"/>
          <p:nvPr>
            <p:ph type="title"/>
          </p:nvPr>
        </p:nvSpPr>
        <p:spPr>
          <a:xfrm>
            <a:off x="689475" y="361450"/>
            <a:ext cx="3022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Sustaining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33"/>
          <p:cNvSpPr txBox="1"/>
          <p:nvPr/>
        </p:nvSpPr>
        <p:spPr>
          <a:xfrm>
            <a:off x="711575" y="850109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Unlimited use+ web</a:t>
            </a:r>
            <a:endParaRPr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15" name="Google Shape;615;p33"/>
          <p:cNvSpPr txBox="1"/>
          <p:nvPr/>
        </p:nvSpPr>
        <p:spPr>
          <a:xfrm>
            <a:off x="765175" y="4114203"/>
            <a:ext cx="31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$ 4,500</a:t>
            </a: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Recurring Annual Cost</a:t>
            </a:r>
            <a:endParaRPr sz="1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16" name="Google Shape;616;p33"/>
          <p:cNvSpPr txBox="1"/>
          <p:nvPr/>
        </p:nvSpPr>
        <p:spPr>
          <a:xfrm>
            <a:off x="765175" y="3592650"/>
            <a:ext cx="31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$ 7,500</a:t>
            </a: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First Year Cost </a:t>
            </a:r>
            <a:endParaRPr sz="1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617" name="Google Shape;617;p33"/>
          <p:cNvGrpSpPr/>
          <p:nvPr/>
        </p:nvGrpSpPr>
        <p:grpSpPr>
          <a:xfrm>
            <a:off x="4232350" y="1441318"/>
            <a:ext cx="3544025" cy="1787013"/>
            <a:chOff x="4232350" y="1441318"/>
            <a:chExt cx="3544025" cy="1787013"/>
          </a:xfrm>
        </p:grpSpPr>
        <p:sp>
          <p:nvSpPr>
            <p:cNvPr id="618" name="Google Shape;618;p33"/>
            <p:cNvSpPr txBox="1"/>
            <p:nvPr/>
          </p:nvSpPr>
          <p:spPr>
            <a:xfrm>
              <a:off x="4359375" y="1441318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828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Everything in Commercial</a:t>
              </a:r>
              <a:endParaRPr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619" name="Google Shape;619;p33"/>
            <p:cNvSpPr txBox="1"/>
            <p:nvPr/>
          </p:nvSpPr>
          <p:spPr>
            <a:xfrm>
              <a:off x="4359375" y="1794997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Unlimited commercial distribution</a:t>
              </a:r>
              <a:endParaRPr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620" name="Google Shape;620;p33"/>
            <p:cNvSpPr txBox="1"/>
            <p:nvPr/>
          </p:nvSpPr>
          <p:spPr>
            <a:xfrm>
              <a:off x="4359375" y="2148675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Web and SaaS usage permitted</a:t>
              </a:r>
              <a:endParaRPr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621" name="Google Shape;621;p33"/>
            <p:cNvSpPr txBox="1"/>
            <p:nvPr/>
          </p:nvSpPr>
          <p:spPr>
            <a:xfrm>
              <a:off x="4359375" y="2502350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8282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No affiliate or subsidiary usage</a:t>
              </a:r>
              <a:endParaRPr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622" name="Google Shape;622;p33"/>
            <p:cNvSpPr txBox="1"/>
            <p:nvPr/>
          </p:nvSpPr>
          <p:spPr>
            <a:xfrm>
              <a:off x="4359375" y="2856032"/>
              <a:ext cx="34170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  <a:highlight>
                    <a:srgbClr val="282828"/>
                  </a:highlight>
                  <a:latin typeface="Montserrat Medium"/>
                  <a:ea typeface="Montserrat Medium"/>
                  <a:cs typeface="Montserrat Medium"/>
                  <a:sym typeface="Montserrat Medium"/>
                </a:rPr>
                <a:t>Full customization options</a:t>
              </a:r>
              <a:endParaRPr sz="1100">
                <a:solidFill>
                  <a:srgbClr val="282828"/>
                </a:solidFill>
                <a:highlight>
                  <a:srgbClr val="282828"/>
                </a:highlight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4239788" y="2966175"/>
              <a:ext cx="121900" cy="188550"/>
            </a:xfrm>
            <a:custGeom>
              <a:rect b="b" l="l" r="r" t="t"/>
              <a:pathLst>
                <a:path extrusionOk="0" h="7542" w="4876">
                  <a:moveTo>
                    <a:pt x="4876" y="7412"/>
                  </a:moveTo>
                  <a:lnTo>
                    <a:pt x="4876" y="0"/>
                  </a:lnTo>
                  <a:lnTo>
                    <a:pt x="0" y="0"/>
                  </a:lnTo>
                  <a:lnTo>
                    <a:pt x="0" y="7542"/>
                  </a:lnTo>
                  <a:lnTo>
                    <a:pt x="2373" y="5754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24" name="Google Shape;624;p33"/>
            <p:cNvSpPr/>
            <p:nvPr/>
          </p:nvSpPr>
          <p:spPr>
            <a:xfrm rot="-2757290">
              <a:off x="4238151" y="2637318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 rot="-2757290">
              <a:off x="4238151" y="2276593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 rot="-2757290">
              <a:off x="4238151" y="1930018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 rot="-2757290">
              <a:off x="4238151" y="1571643"/>
              <a:ext cx="127297" cy="70224"/>
            </a:xfrm>
            <a:prstGeom prst="corner">
              <a:avLst>
                <a:gd fmla="val 27064" name="adj1"/>
                <a:gd fmla="val 26543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8" name="Google Shape;628;p33"/>
          <p:cNvGrpSpPr/>
          <p:nvPr/>
        </p:nvGrpSpPr>
        <p:grpSpPr>
          <a:xfrm>
            <a:off x="822500" y="1294650"/>
            <a:ext cx="1201788" cy="2060275"/>
            <a:chOff x="822500" y="1294650"/>
            <a:chExt cx="1201788" cy="2060275"/>
          </a:xfrm>
        </p:grpSpPr>
        <p:sp>
          <p:nvSpPr>
            <p:cNvPr id="629" name="Google Shape;629;p33"/>
            <p:cNvSpPr/>
            <p:nvPr/>
          </p:nvSpPr>
          <p:spPr>
            <a:xfrm>
              <a:off x="822500" y="1337125"/>
              <a:ext cx="1134300" cy="2017800"/>
            </a:xfrm>
            <a:prstGeom prst="roundRect">
              <a:avLst>
                <a:gd fmla="val 14984" name="adj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CORE</a:t>
              </a:r>
              <a:endParaRPr b="1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PACKAGE  </a:t>
              </a:r>
              <a:endParaRPr b="1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30" name="Google Shape;630;p33"/>
            <p:cNvGrpSpPr/>
            <p:nvPr/>
          </p:nvGrpSpPr>
          <p:grpSpPr>
            <a:xfrm>
              <a:off x="1789688" y="1294650"/>
              <a:ext cx="234600" cy="234600"/>
              <a:chOff x="-1059562" y="1294650"/>
              <a:chExt cx="234600" cy="234600"/>
            </a:xfrm>
          </p:grpSpPr>
          <p:sp>
            <p:nvSpPr>
              <p:cNvPr id="631" name="Google Shape;631;p33"/>
              <p:cNvSpPr/>
              <p:nvPr/>
            </p:nvSpPr>
            <p:spPr>
              <a:xfrm>
                <a:off x="-1059562" y="1294650"/>
                <a:ext cx="234600" cy="234600"/>
              </a:xfrm>
              <a:prstGeom prst="ellipse">
                <a:avLst/>
              </a:pr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33"/>
              <p:cNvSpPr/>
              <p:nvPr/>
            </p:nvSpPr>
            <p:spPr>
              <a:xfrm rot="-2757290">
                <a:off x="-1000574" y="1364943"/>
                <a:ext cx="127297" cy="70224"/>
              </a:xfrm>
              <a:prstGeom prst="corner">
                <a:avLst>
                  <a:gd fmla="val 27064" name="adj1"/>
                  <a:gd fmla="val 26543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33" name="Google Shape;633;p33">
            <a:hlinkClick r:id="rId4"/>
          </p:cNvPr>
          <p:cNvSpPr/>
          <p:nvPr/>
        </p:nvSpPr>
        <p:spPr>
          <a:xfrm>
            <a:off x="7757125" y="416275"/>
            <a:ext cx="1005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Pricing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34" name="Google Shape;634;p3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6743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34"/>
          <p:cNvPicPr preferRelativeResize="0"/>
          <p:nvPr/>
        </p:nvPicPr>
        <p:blipFill rotWithShape="1">
          <a:blip r:embed="rId3">
            <a:alphaModFix/>
          </a:blip>
          <a:srcRect b="0" l="16563" r="16569" t="0"/>
          <a:stretch/>
        </p:blipFill>
        <p:spPr>
          <a:xfrm>
            <a:off x="3664975" y="2497050"/>
            <a:ext cx="3483600" cy="34971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640" name="Google Shape;640;p34"/>
          <p:cNvSpPr/>
          <p:nvPr/>
        </p:nvSpPr>
        <p:spPr>
          <a:xfrm>
            <a:off x="1359389" y="-66551"/>
            <a:ext cx="142800" cy="14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34"/>
          <p:cNvSpPr/>
          <p:nvPr/>
        </p:nvSpPr>
        <p:spPr>
          <a:xfrm>
            <a:off x="554550" y="973425"/>
            <a:ext cx="2330400" cy="3836100"/>
          </a:xfrm>
          <a:prstGeom prst="roundRect">
            <a:avLst>
              <a:gd fmla="val 447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Sustaining</a:t>
            </a:r>
            <a:endParaRPr sz="2400"/>
          </a:p>
        </p:txBody>
      </p:sp>
      <p:pic>
        <p:nvPicPr>
          <p:cNvPr id="642" name="Google Shape;6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025" y="2697375"/>
            <a:ext cx="36930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4"/>
          <p:cNvSpPr txBox="1"/>
          <p:nvPr/>
        </p:nvSpPr>
        <p:spPr>
          <a:xfrm>
            <a:off x="3177350" y="526875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Available extensions</a:t>
            </a:r>
            <a:endParaRPr>
              <a:solidFill>
                <a:srgbClr val="007A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44" name="Google Shape;644;p34">
            <a:hlinkClick r:id="rId5"/>
          </p:cNvPr>
          <p:cNvSpPr/>
          <p:nvPr/>
        </p:nvSpPr>
        <p:spPr>
          <a:xfrm>
            <a:off x="7757125" y="416275"/>
            <a:ext cx="1005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Pricing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45" name="Google Shape;645;p3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6743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4"/>
          <p:cNvSpPr/>
          <p:nvPr/>
        </p:nvSpPr>
        <p:spPr>
          <a:xfrm flipH="1" rot="5400000">
            <a:off x="6474133" y="1431633"/>
            <a:ext cx="3713249" cy="3785531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4"/>
          <p:cNvSpPr/>
          <p:nvPr/>
        </p:nvSpPr>
        <p:spPr>
          <a:xfrm>
            <a:off x="3238225" y="973425"/>
            <a:ext cx="25887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4"/>
          <p:cNvSpPr txBox="1"/>
          <p:nvPr/>
        </p:nvSpPr>
        <p:spPr>
          <a:xfrm>
            <a:off x="3326450" y="1243250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Revit®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9" name="Google Shape;649;p34"/>
          <p:cNvSpPr txBox="1"/>
          <p:nvPr/>
        </p:nvSpPr>
        <p:spPr>
          <a:xfrm>
            <a:off x="3326450" y="992475"/>
            <a:ext cx="1712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BimRv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0" name="Google Shape;650;p34"/>
          <p:cNvSpPr txBox="1"/>
          <p:nvPr/>
        </p:nvSpPr>
        <p:spPr>
          <a:xfrm>
            <a:off x="4941325" y="100791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$6,250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1" name="Google Shape;651;p34"/>
          <p:cNvSpPr/>
          <p:nvPr/>
        </p:nvSpPr>
        <p:spPr>
          <a:xfrm>
            <a:off x="3238225" y="1966350"/>
            <a:ext cx="25887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34"/>
          <p:cNvSpPr txBox="1"/>
          <p:nvPr/>
        </p:nvSpPr>
        <p:spPr>
          <a:xfrm>
            <a:off x="3326450" y="2236175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Navisworks®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3" name="Google Shape;653;p34"/>
          <p:cNvSpPr txBox="1"/>
          <p:nvPr/>
        </p:nvSpPr>
        <p:spPr>
          <a:xfrm>
            <a:off x="3326450" y="1985388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BimNv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4" name="Google Shape;654;p34"/>
          <p:cNvSpPr txBox="1"/>
          <p:nvPr/>
        </p:nvSpPr>
        <p:spPr>
          <a:xfrm>
            <a:off x="4941325" y="2000838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$6,250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5" name="Google Shape;655;p34"/>
          <p:cNvSpPr/>
          <p:nvPr/>
        </p:nvSpPr>
        <p:spPr>
          <a:xfrm>
            <a:off x="3238225" y="2959275"/>
            <a:ext cx="26082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4"/>
          <p:cNvSpPr txBox="1"/>
          <p:nvPr/>
        </p:nvSpPr>
        <p:spPr>
          <a:xfrm>
            <a:off x="3326450" y="3229100"/>
            <a:ext cx="258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ODA is developing the industry’s first Scan-to-BIM SDK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7" name="Google Shape;657;p34"/>
          <p:cNvSpPr txBox="1"/>
          <p:nvPr/>
        </p:nvSpPr>
        <p:spPr>
          <a:xfrm>
            <a:off x="3326450" y="2978313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Scan-to-BIM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8" name="Google Shape;658;p34"/>
          <p:cNvSpPr txBox="1"/>
          <p:nvPr/>
        </p:nvSpPr>
        <p:spPr>
          <a:xfrm>
            <a:off x="4941325" y="299376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$20,000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9" name="Google Shape;659;p34"/>
          <p:cNvSpPr/>
          <p:nvPr/>
        </p:nvSpPr>
        <p:spPr>
          <a:xfrm>
            <a:off x="5995825" y="973425"/>
            <a:ext cx="25923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34"/>
          <p:cNvSpPr txBox="1"/>
          <p:nvPr/>
        </p:nvSpPr>
        <p:spPr>
          <a:xfrm>
            <a:off x="6089575" y="1243250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</a:t>
            </a:r>
            <a:b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Civil 3D®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1" name="Google Shape;661;p34"/>
          <p:cNvSpPr txBox="1"/>
          <p:nvPr/>
        </p:nvSpPr>
        <p:spPr>
          <a:xfrm>
            <a:off x="6089575" y="992463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Civil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2" name="Google Shape;662;p34"/>
          <p:cNvSpPr txBox="1"/>
          <p:nvPr/>
        </p:nvSpPr>
        <p:spPr>
          <a:xfrm>
            <a:off x="7727100" y="100791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3" name="Google Shape;663;p34"/>
          <p:cNvSpPr/>
          <p:nvPr/>
        </p:nvSpPr>
        <p:spPr>
          <a:xfrm>
            <a:off x="5995825" y="1966350"/>
            <a:ext cx="26082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4"/>
          <p:cNvSpPr txBox="1"/>
          <p:nvPr/>
        </p:nvSpPr>
        <p:spPr>
          <a:xfrm>
            <a:off x="6089575" y="2236175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</a:t>
            </a:r>
            <a:b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Map 3D®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5" name="Google Shape;665;p34"/>
          <p:cNvSpPr txBox="1"/>
          <p:nvPr/>
        </p:nvSpPr>
        <p:spPr>
          <a:xfrm>
            <a:off x="6089575" y="1985388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Map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6" name="Google Shape;666;p34"/>
          <p:cNvSpPr txBox="1"/>
          <p:nvPr/>
        </p:nvSpPr>
        <p:spPr>
          <a:xfrm>
            <a:off x="7727100" y="2000838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7" name="Google Shape;667;p34"/>
          <p:cNvSpPr/>
          <p:nvPr/>
        </p:nvSpPr>
        <p:spPr>
          <a:xfrm>
            <a:off x="5995929" y="2959275"/>
            <a:ext cx="26082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4"/>
          <p:cNvSpPr txBox="1"/>
          <p:nvPr/>
        </p:nvSpPr>
        <p:spPr>
          <a:xfrm>
            <a:off x="6089575" y="3229100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Mechanical®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34"/>
          <p:cNvSpPr txBox="1"/>
          <p:nvPr/>
        </p:nvSpPr>
        <p:spPr>
          <a:xfrm>
            <a:off x="6089575" y="2978313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Mechanical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34"/>
          <p:cNvSpPr txBox="1"/>
          <p:nvPr/>
        </p:nvSpPr>
        <p:spPr>
          <a:xfrm>
            <a:off x="7727100" y="299376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34"/>
          <p:cNvSpPr/>
          <p:nvPr/>
        </p:nvSpPr>
        <p:spPr>
          <a:xfrm>
            <a:off x="3238225" y="3952200"/>
            <a:ext cx="53658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4"/>
          <p:cNvSpPr txBox="1"/>
          <p:nvPr/>
        </p:nvSpPr>
        <p:spPr>
          <a:xfrm>
            <a:off x="3326450" y="4222025"/>
            <a:ext cx="447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Converter for CATIA, Inventor, SolidEdge, Parasolid,</a:t>
            </a:r>
            <a:b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Solid Works and more</a:t>
            </a:r>
            <a:endParaRPr sz="10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p34"/>
          <p:cNvSpPr txBox="1"/>
          <p:nvPr/>
        </p:nvSpPr>
        <p:spPr>
          <a:xfrm>
            <a:off x="3326450" y="3971238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MCAD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4" name="Google Shape;674;p34"/>
          <p:cNvSpPr txBox="1"/>
          <p:nvPr/>
        </p:nvSpPr>
        <p:spPr>
          <a:xfrm>
            <a:off x="7727100" y="3986688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$30,000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35"/>
          <p:cNvPicPr preferRelativeResize="0"/>
          <p:nvPr/>
        </p:nvPicPr>
        <p:blipFill rotWithShape="1">
          <a:blip r:embed="rId3">
            <a:alphaModFix/>
          </a:blip>
          <a:srcRect b="0" l="16432" r="16439" t="0"/>
          <a:stretch/>
        </p:blipFill>
        <p:spPr>
          <a:xfrm>
            <a:off x="-2651350" y="311175"/>
            <a:ext cx="2209800" cy="220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0" name="Google Shape;680;p35"/>
          <p:cNvPicPr preferRelativeResize="0"/>
          <p:nvPr/>
        </p:nvPicPr>
        <p:blipFill rotWithShape="1">
          <a:blip r:embed="rId3">
            <a:alphaModFix/>
          </a:blip>
          <a:srcRect b="0" l="16563" r="16569" t="0"/>
          <a:stretch/>
        </p:blipFill>
        <p:spPr>
          <a:xfrm>
            <a:off x="3199950" y="-175550"/>
            <a:ext cx="3483600" cy="34971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681" name="Google Shape;681;p35"/>
          <p:cNvSpPr/>
          <p:nvPr/>
        </p:nvSpPr>
        <p:spPr>
          <a:xfrm>
            <a:off x="765175" y="1122200"/>
            <a:ext cx="7384200" cy="35391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>
            <a:noFill/>
          </a:ln>
          <a:effectLst>
            <a:outerShdw blurRad="100013" rotWithShape="0" algn="bl" dir="5400000" dist="19050">
              <a:srgbClr val="A0A0C3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5"/>
          <p:cNvSpPr/>
          <p:nvPr/>
        </p:nvSpPr>
        <p:spPr>
          <a:xfrm>
            <a:off x="554550" y="250275"/>
            <a:ext cx="3338700" cy="4642500"/>
          </a:xfrm>
          <a:prstGeom prst="roundRect">
            <a:avLst>
              <a:gd fmla="val 4471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5"/>
          <p:cNvSpPr txBox="1"/>
          <p:nvPr/>
        </p:nvSpPr>
        <p:spPr>
          <a:xfrm>
            <a:off x="711575" y="850109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+ Source code</a:t>
            </a:r>
            <a:endParaRPr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84" name="Google Shape;684;p35"/>
          <p:cNvSpPr txBox="1"/>
          <p:nvPr/>
        </p:nvSpPr>
        <p:spPr>
          <a:xfrm>
            <a:off x="765175" y="4114203"/>
            <a:ext cx="31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$ 18,000</a:t>
            </a: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Recurring Annual Cost</a:t>
            </a:r>
            <a:endParaRPr sz="1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85" name="Google Shape;685;p35"/>
          <p:cNvSpPr txBox="1"/>
          <p:nvPr/>
        </p:nvSpPr>
        <p:spPr>
          <a:xfrm>
            <a:off x="765175" y="3592650"/>
            <a:ext cx="31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$ 37,500</a:t>
            </a: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First Year Cost </a:t>
            </a:r>
            <a:endParaRPr sz="1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86" name="Google Shape;686;p35"/>
          <p:cNvSpPr txBox="1"/>
          <p:nvPr>
            <p:ph type="title"/>
          </p:nvPr>
        </p:nvSpPr>
        <p:spPr>
          <a:xfrm>
            <a:off x="689475" y="361450"/>
            <a:ext cx="3022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Founding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7" name="Google Shape;687;p35"/>
          <p:cNvSpPr/>
          <p:nvPr/>
        </p:nvSpPr>
        <p:spPr>
          <a:xfrm>
            <a:off x="9451344" y="1037479"/>
            <a:ext cx="142800" cy="14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5"/>
          <p:cNvSpPr/>
          <p:nvPr/>
        </p:nvSpPr>
        <p:spPr>
          <a:xfrm flipH="1" rot="10800000">
            <a:off x="7045601" y="4147776"/>
            <a:ext cx="730775" cy="745000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5"/>
          <p:cNvSpPr/>
          <p:nvPr/>
        </p:nvSpPr>
        <p:spPr>
          <a:xfrm rot="-2757290">
            <a:off x="4238151" y="2998043"/>
            <a:ext cx="127297" cy="70224"/>
          </a:xfrm>
          <a:prstGeom prst="corner">
            <a:avLst>
              <a:gd fmla="val 27064" name="adj1"/>
              <a:gd fmla="val 26543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5"/>
          <p:cNvSpPr txBox="1"/>
          <p:nvPr/>
        </p:nvSpPr>
        <p:spPr>
          <a:xfrm>
            <a:off x="4359375" y="1441318"/>
            <a:ext cx="3417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Everything in Sustaining</a:t>
            </a:r>
            <a:endParaRPr sz="1100">
              <a:solidFill>
                <a:srgbClr val="28282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1" name="Google Shape;691;p35"/>
          <p:cNvSpPr txBox="1"/>
          <p:nvPr/>
        </p:nvSpPr>
        <p:spPr>
          <a:xfrm>
            <a:off x="4359375" y="1794997"/>
            <a:ext cx="3417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Full source code for all products</a:t>
            </a:r>
            <a:endParaRPr>
              <a:solidFill>
                <a:srgbClr val="28282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2" name="Google Shape;692;p35"/>
          <p:cNvSpPr txBox="1"/>
          <p:nvPr/>
        </p:nvSpPr>
        <p:spPr>
          <a:xfrm>
            <a:off x="4359375" y="2148675"/>
            <a:ext cx="3417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Direct access to ODA Git repositories</a:t>
            </a:r>
            <a:endParaRPr sz="1100">
              <a:solidFill>
                <a:srgbClr val="28282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3" name="Google Shape;693;p35"/>
          <p:cNvSpPr txBox="1"/>
          <p:nvPr/>
        </p:nvSpPr>
        <p:spPr>
          <a:xfrm>
            <a:off x="4359375" y="2502353"/>
            <a:ext cx="3417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Voting rights for ODA business decisions</a:t>
            </a:r>
            <a:endParaRPr sz="1100">
              <a:solidFill>
                <a:srgbClr val="28282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4" name="Google Shape;694;p35"/>
          <p:cNvSpPr txBox="1"/>
          <p:nvPr/>
        </p:nvSpPr>
        <p:spPr>
          <a:xfrm>
            <a:off x="4359375" y="2856032"/>
            <a:ext cx="3417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8282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Contact us for affiliate/subsidiary licensing</a:t>
            </a:r>
            <a:endParaRPr sz="1100">
              <a:solidFill>
                <a:srgbClr val="28282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5" name="Google Shape;695;p35"/>
          <p:cNvSpPr/>
          <p:nvPr/>
        </p:nvSpPr>
        <p:spPr>
          <a:xfrm rot="-2757290">
            <a:off x="4238151" y="2637318"/>
            <a:ext cx="127297" cy="70224"/>
          </a:xfrm>
          <a:prstGeom prst="corner">
            <a:avLst>
              <a:gd fmla="val 27064" name="adj1"/>
              <a:gd fmla="val 26543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5"/>
          <p:cNvSpPr/>
          <p:nvPr/>
        </p:nvSpPr>
        <p:spPr>
          <a:xfrm rot="-2757290">
            <a:off x="4238151" y="2276593"/>
            <a:ext cx="127297" cy="70224"/>
          </a:xfrm>
          <a:prstGeom prst="corner">
            <a:avLst>
              <a:gd fmla="val 27064" name="adj1"/>
              <a:gd fmla="val 26543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35"/>
          <p:cNvSpPr/>
          <p:nvPr/>
        </p:nvSpPr>
        <p:spPr>
          <a:xfrm rot="-2757290">
            <a:off x="4238151" y="1930018"/>
            <a:ext cx="127297" cy="70224"/>
          </a:xfrm>
          <a:prstGeom prst="corner">
            <a:avLst>
              <a:gd fmla="val 27064" name="adj1"/>
              <a:gd fmla="val 26543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8" name="Google Shape;698;p35"/>
          <p:cNvGrpSpPr/>
          <p:nvPr/>
        </p:nvGrpSpPr>
        <p:grpSpPr>
          <a:xfrm>
            <a:off x="822500" y="1294650"/>
            <a:ext cx="1201788" cy="2060275"/>
            <a:chOff x="822500" y="1294650"/>
            <a:chExt cx="1201788" cy="2060275"/>
          </a:xfrm>
        </p:grpSpPr>
        <p:sp>
          <p:nvSpPr>
            <p:cNvPr id="699" name="Google Shape;699;p35"/>
            <p:cNvSpPr/>
            <p:nvPr/>
          </p:nvSpPr>
          <p:spPr>
            <a:xfrm>
              <a:off x="822500" y="1337125"/>
              <a:ext cx="1134300" cy="2017800"/>
            </a:xfrm>
            <a:prstGeom prst="roundRect">
              <a:avLst>
                <a:gd fmla="val 14984" name="adj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CORE</a:t>
              </a:r>
              <a:endParaRPr b="1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PACKAGE  </a:t>
              </a:r>
              <a:endParaRPr b="1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00" name="Google Shape;700;p35"/>
            <p:cNvGrpSpPr/>
            <p:nvPr/>
          </p:nvGrpSpPr>
          <p:grpSpPr>
            <a:xfrm>
              <a:off x="1789688" y="1294650"/>
              <a:ext cx="234600" cy="234600"/>
              <a:chOff x="-1059562" y="1294650"/>
              <a:chExt cx="234600" cy="234600"/>
            </a:xfrm>
          </p:grpSpPr>
          <p:sp>
            <p:nvSpPr>
              <p:cNvPr id="701" name="Google Shape;701;p35"/>
              <p:cNvSpPr/>
              <p:nvPr/>
            </p:nvSpPr>
            <p:spPr>
              <a:xfrm>
                <a:off x="-1059562" y="1294650"/>
                <a:ext cx="234600" cy="234600"/>
              </a:xfrm>
              <a:prstGeom prst="ellipse">
                <a:avLst/>
              </a:prstGeom>
              <a:solidFill>
                <a:schemeClr val="dk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 rot="-2757290">
                <a:off x="-1000574" y="1364943"/>
                <a:ext cx="127297" cy="70224"/>
              </a:xfrm>
              <a:prstGeom prst="corner">
                <a:avLst>
                  <a:gd fmla="val 27064" name="adj1"/>
                  <a:gd fmla="val 26543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03" name="Google Shape;703;p35">
            <a:hlinkClick r:id="rId4"/>
          </p:cNvPr>
          <p:cNvSpPr/>
          <p:nvPr/>
        </p:nvSpPr>
        <p:spPr>
          <a:xfrm>
            <a:off x="7757125" y="416275"/>
            <a:ext cx="1005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Pricing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04" name="Google Shape;704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6743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3">
            <a:alphaModFix amt="0"/>
          </a:blip>
          <a:srcRect b="0" l="16432" r="16439" t="0"/>
          <a:stretch/>
        </p:blipFill>
        <p:spPr>
          <a:xfrm>
            <a:off x="5402300" y="-3976025"/>
            <a:ext cx="6526800" cy="65268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" name="Google Shape;65;p9"/>
          <p:cNvSpPr txBox="1"/>
          <p:nvPr/>
        </p:nvSpPr>
        <p:spPr>
          <a:xfrm>
            <a:off x="1971750" y="1888097"/>
            <a:ext cx="520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ODA PLATFORM</a:t>
            </a:r>
            <a:endParaRPr sz="36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6" name="Google Shape;66;p9"/>
          <p:cNvSpPr txBox="1"/>
          <p:nvPr/>
        </p:nvSpPr>
        <p:spPr>
          <a:xfrm>
            <a:off x="2675700" y="2550775"/>
            <a:ext cx="379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Formats &amp; Technologies</a:t>
            </a:r>
            <a:endParaRPr sz="24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3">
            <a:alphaModFix amt="0"/>
          </a:blip>
          <a:srcRect b="0" l="16432" r="16439" t="0"/>
          <a:stretch/>
        </p:blipFill>
        <p:spPr>
          <a:xfrm>
            <a:off x="-3223275" y="1979275"/>
            <a:ext cx="4660800" cy="4660800"/>
          </a:xfrm>
          <a:prstGeom prst="ellipse">
            <a:avLst/>
          </a:prstGeom>
          <a:noFill/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6"/>
          <p:cNvSpPr/>
          <p:nvPr/>
        </p:nvSpPr>
        <p:spPr>
          <a:xfrm flipH="1" rot="5400000">
            <a:off x="6474133" y="1431633"/>
            <a:ext cx="3713249" cy="3785531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36"/>
          <p:cNvSpPr/>
          <p:nvPr/>
        </p:nvSpPr>
        <p:spPr>
          <a:xfrm>
            <a:off x="-150799" y="125425"/>
            <a:ext cx="369300" cy="3693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6"/>
          <p:cNvSpPr/>
          <p:nvPr/>
        </p:nvSpPr>
        <p:spPr>
          <a:xfrm>
            <a:off x="554550" y="973425"/>
            <a:ext cx="2330400" cy="3836100"/>
          </a:xfrm>
          <a:prstGeom prst="roundRect">
            <a:avLst>
              <a:gd fmla="val 4471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Founding</a:t>
            </a:r>
            <a:endParaRPr sz="2400"/>
          </a:p>
        </p:txBody>
      </p:sp>
      <p:pic>
        <p:nvPicPr>
          <p:cNvPr id="712" name="Google Shape;7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025" y="2697375"/>
            <a:ext cx="36930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6"/>
          <p:cNvSpPr/>
          <p:nvPr/>
        </p:nvSpPr>
        <p:spPr>
          <a:xfrm>
            <a:off x="3238225" y="973425"/>
            <a:ext cx="25887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6"/>
          <p:cNvSpPr txBox="1"/>
          <p:nvPr/>
        </p:nvSpPr>
        <p:spPr>
          <a:xfrm>
            <a:off x="3326450" y="1243250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Revit®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5" name="Google Shape;715;p36"/>
          <p:cNvSpPr txBox="1"/>
          <p:nvPr/>
        </p:nvSpPr>
        <p:spPr>
          <a:xfrm>
            <a:off x="3326450" y="992475"/>
            <a:ext cx="1712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BimRv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6" name="Google Shape;716;p36"/>
          <p:cNvSpPr txBox="1"/>
          <p:nvPr/>
        </p:nvSpPr>
        <p:spPr>
          <a:xfrm>
            <a:off x="4941325" y="100791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$12,500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7" name="Google Shape;717;p36"/>
          <p:cNvSpPr/>
          <p:nvPr/>
        </p:nvSpPr>
        <p:spPr>
          <a:xfrm>
            <a:off x="3238225" y="1966350"/>
            <a:ext cx="25887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6"/>
          <p:cNvSpPr txBox="1"/>
          <p:nvPr/>
        </p:nvSpPr>
        <p:spPr>
          <a:xfrm>
            <a:off x="3326450" y="2236175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Navisworks®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9" name="Google Shape;719;p36"/>
          <p:cNvSpPr txBox="1"/>
          <p:nvPr/>
        </p:nvSpPr>
        <p:spPr>
          <a:xfrm>
            <a:off x="3326450" y="1985388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BimNv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0" name="Google Shape;720;p36"/>
          <p:cNvSpPr txBox="1"/>
          <p:nvPr/>
        </p:nvSpPr>
        <p:spPr>
          <a:xfrm>
            <a:off x="4941325" y="2000838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$12,500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1" name="Google Shape;721;p36"/>
          <p:cNvSpPr/>
          <p:nvPr/>
        </p:nvSpPr>
        <p:spPr>
          <a:xfrm>
            <a:off x="3238225" y="2959275"/>
            <a:ext cx="26082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6"/>
          <p:cNvSpPr txBox="1"/>
          <p:nvPr/>
        </p:nvSpPr>
        <p:spPr>
          <a:xfrm>
            <a:off x="3326450" y="3229100"/>
            <a:ext cx="258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ODA is developing the industry’s first Scan-to-BIM SDK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3" name="Google Shape;723;p36"/>
          <p:cNvSpPr txBox="1"/>
          <p:nvPr/>
        </p:nvSpPr>
        <p:spPr>
          <a:xfrm>
            <a:off x="3326450" y="2978313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Scan-to-BIM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4" name="Google Shape;724;p36"/>
          <p:cNvSpPr txBox="1"/>
          <p:nvPr/>
        </p:nvSpPr>
        <p:spPr>
          <a:xfrm>
            <a:off x="4941325" y="299376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$20</a:t>
            </a: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5" name="Google Shape;725;p36"/>
          <p:cNvSpPr/>
          <p:nvPr/>
        </p:nvSpPr>
        <p:spPr>
          <a:xfrm>
            <a:off x="5995825" y="973425"/>
            <a:ext cx="25923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6"/>
          <p:cNvSpPr txBox="1"/>
          <p:nvPr/>
        </p:nvSpPr>
        <p:spPr>
          <a:xfrm>
            <a:off x="6089575" y="1243250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</a:t>
            </a:r>
            <a:b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Civil 3D®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7" name="Google Shape;727;p36"/>
          <p:cNvSpPr txBox="1"/>
          <p:nvPr/>
        </p:nvSpPr>
        <p:spPr>
          <a:xfrm>
            <a:off x="6089575" y="992463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Civil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8" name="Google Shape;728;p36"/>
          <p:cNvSpPr txBox="1"/>
          <p:nvPr/>
        </p:nvSpPr>
        <p:spPr>
          <a:xfrm>
            <a:off x="7727100" y="100791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9" name="Google Shape;729;p36"/>
          <p:cNvSpPr/>
          <p:nvPr/>
        </p:nvSpPr>
        <p:spPr>
          <a:xfrm>
            <a:off x="5995825" y="1966350"/>
            <a:ext cx="26082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6"/>
          <p:cNvSpPr txBox="1"/>
          <p:nvPr/>
        </p:nvSpPr>
        <p:spPr>
          <a:xfrm>
            <a:off x="6089575" y="2236175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</a:t>
            </a:r>
            <a:b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Map 3D®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1" name="Google Shape;731;p36"/>
          <p:cNvSpPr txBox="1"/>
          <p:nvPr/>
        </p:nvSpPr>
        <p:spPr>
          <a:xfrm>
            <a:off x="6089575" y="1985388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Map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2" name="Google Shape;732;p36"/>
          <p:cNvSpPr txBox="1"/>
          <p:nvPr/>
        </p:nvSpPr>
        <p:spPr>
          <a:xfrm>
            <a:off x="7727100" y="2000838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3" name="Google Shape;733;p36"/>
          <p:cNvSpPr/>
          <p:nvPr/>
        </p:nvSpPr>
        <p:spPr>
          <a:xfrm>
            <a:off x="5995929" y="2959275"/>
            <a:ext cx="26082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6"/>
          <p:cNvSpPr txBox="1"/>
          <p:nvPr/>
        </p:nvSpPr>
        <p:spPr>
          <a:xfrm>
            <a:off x="6089575" y="3229100"/>
            <a:ext cx="194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SDK for Autodesk® Mechanical® files</a:t>
            </a:r>
            <a:endParaRPr sz="11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5" name="Google Shape;735;p36"/>
          <p:cNvSpPr txBox="1"/>
          <p:nvPr/>
        </p:nvSpPr>
        <p:spPr>
          <a:xfrm>
            <a:off x="6089575" y="2978313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Mechanical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6" name="Google Shape;736;p36"/>
          <p:cNvSpPr txBox="1"/>
          <p:nvPr/>
        </p:nvSpPr>
        <p:spPr>
          <a:xfrm>
            <a:off x="7727100" y="2993763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$10,000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7" name="Google Shape;737;p36"/>
          <p:cNvSpPr txBox="1"/>
          <p:nvPr/>
        </p:nvSpPr>
        <p:spPr>
          <a:xfrm>
            <a:off x="3177350" y="526875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Available extensions</a:t>
            </a:r>
            <a:endParaRPr>
              <a:solidFill>
                <a:srgbClr val="007A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738" name="Google Shape;738;p36"/>
          <p:cNvSpPr/>
          <p:nvPr/>
        </p:nvSpPr>
        <p:spPr>
          <a:xfrm>
            <a:off x="3238225" y="3952200"/>
            <a:ext cx="5365800" cy="8574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6"/>
          <p:cNvSpPr txBox="1"/>
          <p:nvPr/>
        </p:nvSpPr>
        <p:spPr>
          <a:xfrm>
            <a:off x="3326450" y="4222025"/>
            <a:ext cx="447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Converter for CATIA, Inventor, SolidEdge, Parasolid,</a:t>
            </a:r>
            <a:b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Solid Works and more</a:t>
            </a:r>
            <a:endParaRPr sz="10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p36"/>
          <p:cNvSpPr txBox="1"/>
          <p:nvPr/>
        </p:nvSpPr>
        <p:spPr>
          <a:xfrm>
            <a:off x="3326450" y="3971238"/>
            <a:ext cx="24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MCAD SDK</a:t>
            </a:r>
            <a:endParaRPr b="1" sz="1300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1" name="Google Shape;741;p36"/>
          <p:cNvSpPr txBox="1"/>
          <p:nvPr/>
        </p:nvSpPr>
        <p:spPr>
          <a:xfrm>
            <a:off x="7727100" y="3986688"/>
            <a:ext cx="9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$30,000</a:t>
            </a:r>
            <a:endParaRPr b="1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2" name="Google Shape;742;p36">
            <a:hlinkClick r:id="rId4"/>
          </p:cNvPr>
          <p:cNvSpPr/>
          <p:nvPr/>
        </p:nvSpPr>
        <p:spPr>
          <a:xfrm>
            <a:off x="7757125" y="416275"/>
            <a:ext cx="1005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Pricing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43" name="Google Shape;743;p3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6743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7"/>
          <p:cNvSpPr txBox="1"/>
          <p:nvPr/>
        </p:nvSpPr>
        <p:spPr>
          <a:xfrm>
            <a:off x="311700" y="696025"/>
            <a:ext cx="572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9" name="Google Shape;749;p37"/>
          <p:cNvSpPr/>
          <p:nvPr/>
        </p:nvSpPr>
        <p:spPr>
          <a:xfrm rot="5460745">
            <a:off x="3358010" y="-185267"/>
            <a:ext cx="2427979" cy="5514033"/>
          </a:xfrm>
          <a:prstGeom prst="roundRect">
            <a:avLst>
              <a:gd fmla="val 16667" name="adj"/>
            </a:avLst>
          </a:prstGeom>
          <a:solidFill>
            <a:srgbClr val="FFC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0" name="Google Shape;750;p37"/>
          <p:cNvGrpSpPr/>
          <p:nvPr/>
        </p:nvGrpSpPr>
        <p:grpSpPr>
          <a:xfrm rot="5400000">
            <a:off x="3465072" y="167137"/>
            <a:ext cx="2040900" cy="4809177"/>
            <a:chOff x="6095168" y="1690563"/>
            <a:chExt cx="2040900" cy="2040900"/>
          </a:xfrm>
        </p:grpSpPr>
        <p:sp>
          <p:nvSpPr>
            <p:cNvPr id="751" name="Google Shape;751;p37"/>
            <p:cNvSpPr/>
            <p:nvPr/>
          </p:nvSpPr>
          <p:spPr>
            <a:xfrm rot="26992">
              <a:off x="6103087" y="1698482"/>
              <a:ext cx="2025062" cy="2025062"/>
            </a:xfrm>
            <a:prstGeom prst="roundRect">
              <a:avLst>
                <a:gd fmla="val 16667" name="adj"/>
              </a:avLst>
            </a:prstGeom>
            <a:solidFill>
              <a:srgbClr val="FFAC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752" name="Google Shape;752;p37"/>
            <p:cNvSpPr/>
            <p:nvPr/>
          </p:nvSpPr>
          <p:spPr>
            <a:xfrm rot="26548">
              <a:off x="6318796" y="1914407"/>
              <a:ext cx="1592747" cy="1685452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53" name="Google Shape;753;p37"/>
          <p:cNvSpPr/>
          <p:nvPr/>
        </p:nvSpPr>
        <p:spPr>
          <a:xfrm rot="-425">
            <a:off x="4922839" y="1358153"/>
            <a:ext cx="2427600" cy="2427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37">
            <a:hlinkClick r:id="rId3"/>
          </p:cNvPr>
          <p:cNvSpPr/>
          <p:nvPr/>
        </p:nvSpPr>
        <p:spPr>
          <a:xfrm>
            <a:off x="5360682" y="2266278"/>
            <a:ext cx="1551900" cy="274800"/>
          </a:xfrm>
          <a:prstGeom prst="roundRect">
            <a:avLst>
              <a:gd fmla="val 50000" name="adj"/>
            </a:avLst>
          </a:prstGeom>
          <a:noFill/>
          <a:ln>
            <a:noFill/>
          </a:ln>
          <a:effectLst>
            <a:outerShdw blurRad="528638" rotWithShape="0" algn="bl" dir="3000000" dist="19050">
              <a:srgbClr val="FFFFFF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rgbClr val="1A1A1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CALCULATE</a:t>
            </a:r>
            <a:endParaRPr u="sng">
              <a:solidFill>
                <a:srgbClr val="1A1A1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55" name="Google Shape;755;p37"/>
          <p:cNvSpPr txBox="1"/>
          <p:nvPr/>
        </p:nvSpPr>
        <p:spPr>
          <a:xfrm>
            <a:off x="5360695" y="2665303"/>
            <a:ext cx="15519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A1A1A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Membership Plan</a:t>
            </a:r>
            <a:endParaRPr>
              <a:solidFill>
                <a:srgbClr val="1A1A1A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756" name="Google Shape;756;p37"/>
          <p:cNvSpPr txBox="1"/>
          <p:nvPr/>
        </p:nvSpPr>
        <p:spPr>
          <a:xfrm>
            <a:off x="2634825" y="1781250"/>
            <a:ext cx="1934100" cy="15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SELECT FORMATS</a:t>
            </a:r>
            <a:b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functionalities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57" name="Google Shape;7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8950" y="2844575"/>
            <a:ext cx="275850" cy="3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37"/>
          <p:cNvPicPr preferRelativeResize="0"/>
          <p:nvPr/>
        </p:nvPicPr>
        <p:blipFill rotWithShape="1">
          <a:blip r:embed="rId5">
            <a:alphaModFix/>
          </a:blip>
          <a:srcRect b="0" l="16432" r="16439" t="0"/>
          <a:stretch/>
        </p:blipFill>
        <p:spPr>
          <a:xfrm>
            <a:off x="509700" y="-1796625"/>
            <a:ext cx="2209800" cy="220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59" name="Google Shape;759;p37"/>
          <p:cNvSpPr/>
          <p:nvPr/>
        </p:nvSpPr>
        <p:spPr>
          <a:xfrm>
            <a:off x="8031730" y="4611223"/>
            <a:ext cx="174900" cy="174900"/>
          </a:xfrm>
          <a:prstGeom prst="donut">
            <a:avLst>
              <a:gd fmla="val 66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8">
            <a:hlinkClick r:id="rId3"/>
          </p:cNvPr>
          <p:cNvSpPr/>
          <p:nvPr/>
        </p:nvSpPr>
        <p:spPr>
          <a:xfrm>
            <a:off x="7719925" y="416275"/>
            <a:ext cx="10425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Source code 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5" name="Google Shape;765;p38"/>
          <p:cNvSpPr/>
          <p:nvPr/>
        </p:nvSpPr>
        <p:spPr>
          <a:xfrm>
            <a:off x="7441251" y="3293802"/>
            <a:ext cx="3019200" cy="3018900"/>
          </a:xfrm>
          <a:prstGeom prst="donut">
            <a:avLst>
              <a:gd fmla="val 3571" name="adj"/>
            </a:avLst>
          </a:prstGeom>
          <a:noFill/>
          <a:ln cap="flat" cmpd="sng" w="2286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8"/>
          <p:cNvSpPr txBox="1"/>
          <p:nvPr>
            <p:ph type="title"/>
          </p:nvPr>
        </p:nvSpPr>
        <p:spPr>
          <a:xfrm>
            <a:off x="311700" y="285250"/>
            <a:ext cx="5282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</a:rPr>
              <a:t>FOUNDING MEMBERSHIP BENEFITS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767" name="Google Shape;767;p38"/>
          <p:cNvSpPr/>
          <p:nvPr/>
        </p:nvSpPr>
        <p:spPr>
          <a:xfrm>
            <a:off x="4700725" y="1400725"/>
            <a:ext cx="3496500" cy="1350300"/>
          </a:xfrm>
          <a:prstGeom prst="roundRect">
            <a:avLst>
              <a:gd fmla="val 4471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t" bIns="91425" lIns="4000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 access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ODA Git</a:t>
            </a:r>
            <a:b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repositories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8" name="Google Shape;768;p38"/>
          <p:cNvSpPr/>
          <p:nvPr/>
        </p:nvSpPr>
        <p:spPr>
          <a:xfrm rot="-2760627">
            <a:off x="6932455" y="1632413"/>
            <a:ext cx="1034517" cy="662383"/>
          </a:xfrm>
          <a:prstGeom prst="corner">
            <a:avLst>
              <a:gd fmla="val 37025" name="adj1"/>
              <a:gd fmla="val 36721" name="adj2"/>
            </a:avLst>
          </a:prstGeom>
          <a:noFill/>
          <a:ln cap="flat" cmpd="sng" w="9525">
            <a:solidFill>
              <a:srgbClr val="FFAC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38"/>
          <p:cNvSpPr/>
          <p:nvPr/>
        </p:nvSpPr>
        <p:spPr>
          <a:xfrm>
            <a:off x="946800" y="2971638"/>
            <a:ext cx="3496500" cy="1350300"/>
          </a:xfrm>
          <a:prstGeom prst="roundRect">
            <a:avLst>
              <a:gd fmla="val 4471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t" bIns="91425" lIns="4000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Long-term</a:t>
            </a:r>
            <a:b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security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0" name="Google Shape;770;p38"/>
          <p:cNvSpPr/>
          <p:nvPr/>
        </p:nvSpPr>
        <p:spPr>
          <a:xfrm rot="-2760627">
            <a:off x="3178530" y="3203325"/>
            <a:ext cx="1034517" cy="662383"/>
          </a:xfrm>
          <a:prstGeom prst="corner">
            <a:avLst>
              <a:gd fmla="val 37025" name="adj1"/>
              <a:gd fmla="val 36721" name="adj2"/>
            </a:avLst>
          </a:prstGeom>
          <a:noFill/>
          <a:ln cap="flat" cmpd="sng" w="9525">
            <a:solidFill>
              <a:srgbClr val="FFAC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38"/>
          <p:cNvSpPr/>
          <p:nvPr/>
        </p:nvSpPr>
        <p:spPr>
          <a:xfrm>
            <a:off x="4700725" y="2971638"/>
            <a:ext cx="3496500" cy="1350300"/>
          </a:xfrm>
          <a:prstGeom prst="roundRect">
            <a:avLst>
              <a:gd fmla="val 4471" name="adj"/>
            </a:avLst>
          </a:prstGeom>
          <a:solidFill>
            <a:srgbClr val="1A1A1A"/>
          </a:solidFill>
          <a:ln>
            <a:noFill/>
          </a:ln>
        </p:spPr>
        <p:txBody>
          <a:bodyPr anchorCtr="0" anchor="t" bIns="91425" lIns="4000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Influence</a:t>
            </a:r>
            <a:b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ODA</a:t>
            </a:r>
            <a:b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priorities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2" name="Google Shape;772;p38"/>
          <p:cNvSpPr/>
          <p:nvPr/>
        </p:nvSpPr>
        <p:spPr>
          <a:xfrm rot="-2760627">
            <a:off x="6932455" y="3203325"/>
            <a:ext cx="1034517" cy="662383"/>
          </a:xfrm>
          <a:prstGeom prst="corner">
            <a:avLst>
              <a:gd fmla="val 37025" name="adj1"/>
              <a:gd fmla="val 36721" name="adj2"/>
            </a:avLst>
          </a:prstGeom>
          <a:noFill/>
          <a:ln cap="flat" cmpd="sng" w="9525">
            <a:solidFill>
              <a:srgbClr val="FFAC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38"/>
          <p:cNvSpPr/>
          <p:nvPr/>
        </p:nvSpPr>
        <p:spPr>
          <a:xfrm>
            <a:off x="946800" y="1410525"/>
            <a:ext cx="3496500" cy="1350300"/>
          </a:xfrm>
          <a:prstGeom prst="roundRect">
            <a:avLst>
              <a:gd fmla="val 447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91425" lIns="4000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Full source code</a:t>
            </a:r>
            <a:endParaRPr b="1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for all products</a:t>
            </a:r>
            <a:endParaRPr b="1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4" name="Google Shape;774;p38"/>
          <p:cNvSpPr/>
          <p:nvPr/>
        </p:nvSpPr>
        <p:spPr>
          <a:xfrm rot="-2760627">
            <a:off x="3178530" y="1642213"/>
            <a:ext cx="1034517" cy="662383"/>
          </a:xfrm>
          <a:prstGeom prst="corner">
            <a:avLst>
              <a:gd fmla="val 37025" name="adj1"/>
              <a:gd fmla="val 36721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5" name="Google Shape;775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61987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9"/>
          <p:cNvSpPr/>
          <p:nvPr/>
        </p:nvSpPr>
        <p:spPr>
          <a:xfrm rot="10800000">
            <a:off x="3429239" y="931934"/>
            <a:ext cx="9050113" cy="4484116"/>
          </a:xfrm>
          <a:custGeom>
            <a:rect b="b" l="l" r="r" t="t"/>
            <a:pathLst>
              <a:path extrusionOk="0" h="1320800" w="2665718">
                <a:moveTo>
                  <a:pt x="0" y="0"/>
                </a:moveTo>
                <a:lnTo>
                  <a:pt x="2665718" y="0"/>
                </a:lnTo>
                <a:lnTo>
                  <a:pt x="2659474" y="123643"/>
                </a:lnTo>
                <a:cubicBezTo>
                  <a:pt x="2591186" y="796069"/>
                  <a:pt x="2023302" y="1320800"/>
                  <a:pt x="1332859" y="1320800"/>
                </a:cubicBezTo>
                <a:cubicBezTo>
                  <a:pt x="642417" y="1320800"/>
                  <a:pt x="74532" y="796069"/>
                  <a:pt x="6244" y="123643"/>
                </a:cubicBezTo>
                <a:close/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9"/>
          <p:cNvSpPr/>
          <p:nvPr/>
        </p:nvSpPr>
        <p:spPr>
          <a:xfrm>
            <a:off x="2131004" y="4042565"/>
            <a:ext cx="197100" cy="197100"/>
          </a:xfrm>
          <a:prstGeom prst="donut">
            <a:avLst>
              <a:gd fmla="val 25000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39"/>
          <p:cNvSpPr/>
          <p:nvPr/>
        </p:nvSpPr>
        <p:spPr>
          <a:xfrm>
            <a:off x="597920" y="-1246380"/>
            <a:ext cx="2178300" cy="217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9"/>
          <p:cNvSpPr/>
          <p:nvPr/>
        </p:nvSpPr>
        <p:spPr>
          <a:xfrm>
            <a:off x="9478369" y="4509329"/>
            <a:ext cx="142800" cy="142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9"/>
          <p:cNvSpPr/>
          <p:nvPr/>
        </p:nvSpPr>
        <p:spPr>
          <a:xfrm flipH="1" rot="10800000">
            <a:off x="9371116" y="1641290"/>
            <a:ext cx="1370203" cy="1396875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noFill/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39"/>
          <p:cNvSpPr txBox="1"/>
          <p:nvPr/>
        </p:nvSpPr>
        <p:spPr>
          <a:xfrm>
            <a:off x="3279875" y="1888100"/>
            <a:ext cx="2584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BEYOND</a:t>
            </a:r>
            <a:endParaRPr sz="36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0">
            <a:hlinkClick r:id="rId3"/>
          </p:cNvPr>
          <p:cNvSpPr/>
          <p:nvPr/>
        </p:nvSpPr>
        <p:spPr>
          <a:xfrm>
            <a:off x="7492525" y="416275"/>
            <a:ext cx="12699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Consulting Services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page</a:t>
            </a:r>
            <a:endParaRPr b="0" i="0" sz="500" u="none" cap="none" strike="noStrike">
              <a:solidFill>
                <a:srgbClr val="FE360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1" name="Google Shape;791;p40"/>
          <p:cNvSpPr/>
          <p:nvPr/>
        </p:nvSpPr>
        <p:spPr>
          <a:xfrm rot="-5400000">
            <a:off x="-148096" y="2297774"/>
            <a:ext cx="3101226" cy="3161594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0"/>
          <p:cNvSpPr/>
          <p:nvPr/>
        </p:nvSpPr>
        <p:spPr>
          <a:xfrm>
            <a:off x="617443" y="-735343"/>
            <a:ext cx="888600" cy="888300"/>
          </a:xfrm>
          <a:prstGeom prst="donut">
            <a:avLst>
              <a:gd fmla="val 6665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0"/>
          <p:cNvSpPr txBox="1"/>
          <p:nvPr/>
        </p:nvSpPr>
        <p:spPr>
          <a:xfrm>
            <a:off x="311700" y="285250"/>
            <a:ext cx="599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ExtraBold"/>
                <a:ea typeface="Montserrat ExtraBold"/>
                <a:cs typeface="Montserrat ExtraBold"/>
                <a:sym typeface="Montserrat ExtraBold"/>
              </a:rPr>
              <a:t>ODA CONSULTING SERVICES</a:t>
            </a:r>
            <a:endParaRPr sz="2000">
              <a:solidFill>
                <a:srgbClr val="1A1A1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94" name="Google Shape;794;p40"/>
          <p:cNvSpPr/>
          <p:nvPr/>
        </p:nvSpPr>
        <p:spPr>
          <a:xfrm>
            <a:off x="440450" y="1126600"/>
            <a:ext cx="1978800" cy="1770300"/>
          </a:xfrm>
          <a:prstGeom prst="roundRect">
            <a:avLst>
              <a:gd fmla="val 2622" name="adj"/>
            </a:avLst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Dedicated</a:t>
            </a:r>
            <a:b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training</a:t>
            </a:r>
            <a:endParaRPr>
              <a:solidFill>
                <a:srgbClr val="0000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5" name="Google Shape;795;p40"/>
          <p:cNvSpPr/>
          <p:nvPr/>
        </p:nvSpPr>
        <p:spPr>
          <a:xfrm>
            <a:off x="2507698" y="1126600"/>
            <a:ext cx="1978800" cy="1770300"/>
          </a:xfrm>
          <a:prstGeom prst="roundRect">
            <a:avLst>
              <a:gd fmla="val 2622" name="adj"/>
            </a:avLst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Proof</a:t>
            </a:r>
            <a:endParaRPr>
              <a:solidFill>
                <a:srgbClr val="0000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</a:t>
            </a: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 concept</a:t>
            </a:r>
            <a:endParaRPr>
              <a:solidFill>
                <a:srgbClr val="0000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6" name="Google Shape;796;p40"/>
          <p:cNvSpPr/>
          <p:nvPr/>
        </p:nvSpPr>
        <p:spPr>
          <a:xfrm>
            <a:off x="2507698" y="2987392"/>
            <a:ext cx="1978800" cy="1770300"/>
          </a:xfrm>
          <a:prstGeom prst="roundRect">
            <a:avLst>
              <a:gd fmla="val 2622" name="adj"/>
            </a:avLst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Other tasks</a:t>
            </a:r>
            <a:r>
              <a:rPr lang="en">
                <a:solidFill>
                  <a:srgbClr val="0000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>
              <a:solidFill>
                <a:srgbClr val="0000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7" name="Google Shape;797;p40"/>
          <p:cNvSpPr/>
          <p:nvPr/>
        </p:nvSpPr>
        <p:spPr>
          <a:xfrm>
            <a:off x="4574950" y="1126500"/>
            <a:ext cx="4187400" cy="3631200"/>
          </a:xfrm>
          <a:prstGeom prst="roundRect">
            <a:avLst>
              <a:gd fmla="val 4525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000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Available to Sustaining </a:t>
            </a:r>
            <a:b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higher 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8" name="Google Shape;798;p40"/>
          <p:cNvSpPr/>
          <p:nvPr/>
        </p:nvSpPr>
        <p:spPr>
          <a:xfrm>
            <a:off x="440450" y="2987400"/>
            <a:ext cx="1978800" cy="1770300"/>
          </a:xfrm>
          <a:prstGeom prst="roundRect">
            <a:avLst>
              <a:gd fmla="val 2622" name="adj"/>
            </a:avLst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ODA-based</a:t>
            </a:r>
            <a:endParaRPr>
              <a:solidFill>
                <a:srgbClr val="0000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Software</a:t>
            </a:r>
            <a:endParaRPr>
              <a:solidFill>
                <a:srgbClr val="0000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development</a:t>
            </a:r>
            <a:endParaRPr>
              <a:solidFill>
                <a:srgbClr val="0000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99" name="Google Shape;799;p4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71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0"/>
          <p:cNvSpPr txBox="1"/>
          <p:nvPr/>
        </p:nvSpPr>
        <p:spPr>
          <a:xfrm>
            <a:off x="5869675" y="2304750"/>
            <a:ext cx="14277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 hour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40"/>
          <p:cNvSpPr txBox="1"/>
          <p:nvPr/>
        </p:nvSpPr>
        <p:spPr>
          <a:xfrm>
            <a:off x="5869675" y="3989047"/>
            <a:ext cx="2035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 to be directed </a:t>
            </a:r>
            <a:b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by member company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2" name="Google Shape;802;p40"/>
          <p:cNvSpPr txBox="1"/>
          <p:nvPr/>
        </p:nvSpPr>
        <p:spPr>
          <a:xfrm>
            <a:off x="5869675" y="3067838"/>
            <a:ext cx="227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onsulting hours </a:t>
            </a:r>
            <a:b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 member / per year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3" name="Google Shape;803;p40"/>
          <p:cNvSpPr txBox="1"/>
          <p:nvPr/>
        </p:nvSpPr>
        <p:spPr>
          <a:xfrm>
            <a:off x="4855675" y="2223700"/>
            <a:ext cx="1071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$ 150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4" name="Google Shape;804;p40"/>
          <p:cNvSpPr txBox="1"/>
          <p:nvPr/>
        </p:nvSpPr>
        <p:spPr>
          <a:xfrm>
            <a:off x="4912675" y="3077138"/>
            <a:ext cx="9570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400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max.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5" name="Google Shape;805;p40"/>
          <p:cNvSpPr/>
          <p:nvPr/>
        </p:nvSpPr>
        <p:spPr>
          <a:xfrm>
            <a:off x="5231850" y="4006450"/>
            <a:ext cx="506100" cy="337500"/>
          </a:xfrm>
          <a:prstGeom prst="righ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806" name="Google Shape;806;p40"/>
          <p:cNvCxnSpPr/>
          <p:nvPr/>
        </p:nvCxnSpPr>
        <p:spPr>
          <a:xfrm>
            <a:off x="5029350" y="2922825"/>
            <a:ext cx="3221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7" name="Google Shape;807;p40"/>
          <p:cNvCxnSpPr/>
          <p:nvPr/>
        </p:nvCxnSpPr>
        <p:spPr>
          <a:xfrm>
            <a:off x="5029350" y="3768075"/>
            <a:ext cx="3221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1"/>
          <p:cNvSpPr/>
          <p:nvPr/>
        </p:nvSpPr>
        <p:spPr>
          <a:xfrm>
            <a:off x="3549350" y="1609450"/>
            <a:ext cx="4208100" cy="989700"/>
          </a:xfrm>
          <a:prstGeom prst="roundRect">
            <a:avLst>
              <a:gd fmla="val 11327" name="adj"/>
            </a:avLst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0005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1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First to support new IFC versions</a:t>
            </a:r>
            <a:br>
              <a:rPr lang="en" sz="11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and experimental IFC features from bSI</a:t>
            </a:r>
            <a:endParaRPr sz="11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3" name="Google Shape;813;p41"/>
          <p:cNvSpPr txBox="1"/>
          <p:nvPr/>
        </p:nvSpPr>
        <p:spPr>
          <a:xfrm>
            <a:off x="311700" y="285250"/>
            <a:ext cx="599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ExtraBold"/>
                <a:ea typeface="Montserrat ExtraBold"/>
                <a:cs typeface="Montserrat ExtraBold"/>
                <a:sym typeface="Montserrat ExtraBold"/>
              </a:rPr>
              <a:t>ODA VIEWERS</a:t>
            </a:r>
            <a:endParaRPr sz="2000">
              <a:solidFill>
                <a:srgbClr val="1A1A1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14" name="Google Shape;814;p41"/>
          <p:cNvSpPr/>
          <p:nvPr/>
        </p:nvSpPr>
        <p:spPr>
          <a:xfrm rot="10800000">
            <a:off x="6308710" y="2058705"/>
            <a:ext cx="3302189" cy="3366469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41"/>
          <p:cNvSpPr/>
          <p:nvPr/>
        </p:nvSpPr>
        <p:spPr>
          <a:xfrm>
            <a:off x="456440" y="2747325"/>
            <a:ext cx="7301100" cy="989700"/>
          </a:xfrm>
          <a:prstGeom prst="roundRect">
            <a:avLst>
              <a:gd fmla="val 10994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Open STEP Viewer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6" name="Google Shape;816;p41"/>
          <p:cNvSpPr/>
          <p:nvPr/>
        </p:nvSpPr>
        <p:spPr>
          <a:xfrm>
            <a:off x="456413" y="1609450"/>
            <a:ext cx="3319200" cy="989700"/>
          </a:xfrm>
          <a:prstGeom prst="roundRect">
            <a:avLst>
              <a:gd fmla="val 10994" name="adj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Open IFC Viewer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7" name="Google Shape;817;p4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7363" y="1849826"/>
            <a:ext cx="337375" cy="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1">
            <a:hlinkClick r:id="rId5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7888" y="2987701"/>
            <a:ext cx="337375" cy="3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41"/>
          <p:cNvSpPr txBox="1"/>
          <p:nvPr/>
        </p:nvSpPr>
        <p:spPr>
          <a:xfrm>
            <a:off x="524188" y="2127600"/>
            <a:ext cx="1962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Innovative IFC viewer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20" name="Google Shape;820;p41"/>
          <p:cNvSpPr txBox="1"/>
          <p:nvPr/>
        </p:nvSpPr>
        <p:spPr>
          <a:xfrm>
            <a:off x="518317" y="3265475"/>
            <a:ext cx="26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Professional-grade STEP viewer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21" name="Google Shape;821;p41"/>
          <p:cNvSpPr/>
          <p:nvPr/>
        </p:nvSpPr>
        <p:spPr>
          <a:xfrm>
            <a:off x="6051675" y="-286675"/>
            <a:ext cx="460800" cy="460800"/>
          </a:xfrm>
          <a:prstGeom prst="ellipse">
            <a:avLst/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2"/>
          <p:cNvSpPr/>
          <p:nvPr/>
        </p:nvSpPr>
        <p:spPr>
          <a:xfrm flipH="1" rot="5400000">
            <a:off x="6012821" y="2104069"/>
            <a:ext cx="3293054" cy="3357156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noFill/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2">
            <a:hlinkClick r:id="rId3"/>
          </p:cNvPr>
          <p:cNvSpPr/>
          <p:nvPr/>
        </p:nvSpPr>
        <p:spPr>
          <a:xfrm>
            <a:off x="4381200" y="2846800"/>
            <a:ext cx="636000" cy="303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71438" rotWithShape="0" algn="bl" dir="5400000" dist="47625">
              <a:srgbClr val="999999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X</a:t>
            </a:r>
            <a:endParaRPr b="0" i="0" sz="13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8" name="Google Shape;828;p42">
            <a:hlinkClick r:id="rId4"/>
          </p:cNvPr>
          <p:cNvSpPr/>
          <p:nvPr/>
        </p:nvSpPr>
        <p:spPr>
          <a:xfrm>
            <a:off x="4381200" y="1582300"/>
            <a:ext cx="1782600" cy="303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71438" rotWithShape="0" algn="bl" dir="5400000" dist="47625">
              <a:srgbClr val="999999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opendesign.com</a:t>
            </a:r>
            <a:endParaRPr b="0" i="0" sz="1200" u="none" cap="none" strike="noStrike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9" name="Google Shape;829;p42">
            <a:hlinkClick r:id="rId6"/>
          </p:cNvPr>
          <p:cNvSpPr/>
          <p:nvPr/>
        </p:nvSpPr>
        <p:spPr>
          <a:xfrm>
            <a:off x="4381200" y="2003800"/>
            <a:ext cx="1140300" cy="303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71438" rotWithShape="0" algn="bl" dir="5400000" dist="47625">
              <a:srgbClr val="999999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Youtube</a:t>
            </a:r>
            <a:endParaRPr b="0" i="0" sz="1200" u="none" cap="none" strike="noStrike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0" name="Google Shape;830;p42">
            <a:hlinkClick r:id="rId7"/>
          </p:cNvPr>
          <p:cNvSpPr/>
          <p:nvPr/>
        </p:nvSpPr>
        <p:spPr>
          <a:xfrm>
            <a:off x="4381200" y="2425300"/>
            <a:ext cx="1140300" cy="303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71438" rotWithShape="0" algn="bl" dir="5400000" dist="47625">
              <a:srgbClr val="999999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LinkedIn</a:t>
            </a:r>
            <a:endParaRPr b="0" i="0" sz="1200" u="none" cap="none" strike="noStrike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1" name="Google Shape;831;p42"/>
          <p:cNvSpPr/>
          <p:nvPr/>
        </p:nvSpPr>
        <p:spPr>
          <a:xfrm rot="5400000">
            <a:off x="-201155" y="-1447495"/>
            <a:ext cx="2470436" cy="4940872"/>
          </a:xfrm>
          <a:custGeom>
            <a:rect b="b" l="l" r="r" t="t"/>
            <a:pathLst>
              <a:path extrusionOk="0" h="5054600" w="2527300">
                <a:moveTo>
                  <a:pt x="0" y="0"/>
                </a:moveTo>
                <a:cubicBezTo>
                  <a:pt x="1395789" y="0"/>
                  <a:pt x="2527300" y="1131511"/>
                  <a:pt x="2527300" y="2527300"/>
                </a:cubicBezTo>
                <a:cubicBezTo>
                  <a:pt x="2527300" y="3923089"/>
                  <a:pt x="1395789" y="5054600"/>
                  <a:pt x="0" y="505460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42"/>
          <p:cNvSpPr/>
          <p:nvPr/>
        </p:nvSpPr>
        <p:spPr>
          <a:xfrm>
            <a:off x="-657950" y="-3257525"/>
            <a:ext cx="5629500" cy="5629500"/>
          </a:xfrm>
          <a:prstGeom prst="donut">
            <a:avLst>
              <a:gd fmla="val 13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42"/>
          <p:cNvSpPr/>
          <p:nvPr/>
        </p:nvSpPr>
        <p:spPr>
          <a:xfrm>
            <a:off x="742375" y="3906375"/>
            <a:ext cx="192900" cy="192600"/>
          </a:xfrm>
          <a:prstGeom prst="ellipse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42"/>
          <p:cNvSpPr txBox="1"/>
          <p:nvPr/>
        </p:nvSpPr>
        <p:spPr>
          <a:xfrm>
            <a:off x="1017925" y="1223350"/>
            <a:ext cx="2719800" cy="16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FOLLOW</a:t>
            </a:r>
            <a:endParaRPr b="1" i="0" sz="3600" u="none" cap="none" strike="noStrike">
              <a:solidFill>
                <a:srgbClr val="28282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US!</a:t>
            </a:r>
            <a:endParaRPr b="1" i="0" sz="3600" u="none" cap="none" strike="noStrike">
              <a:solidFill>
                <a:srgbClr val="28282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35" name="Google Shape;835;p4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63763" y="2902594"/>
            <a:ext cx="192024" cy="1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42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917429" y="1638088"/>
            <a:ext cx="192024" cy="1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42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77025" y="2059578"/>
            <a:ext cx="192024" cy="1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2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77025" y="2481098"/>
            <a:ext cx="192024" cy="19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3">
            <a:hlinkClick r:id="rId3"/>
          </p:cNvPr>
          <p:cNvSpPr/>
          <p:nvPr/>
        </p:nvSpPr>
        <p:spPr>
          <a:xfrm>
            <a:off x="2984375" y="4140975"/>
            <a:ext cx="1171200" cy="303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71438" rotWithShape="0" algn="bl" dir="5400000" dist="47625">
              <a:srgbClr val="999999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LinkedIn</a:t>
            </a:r>
            <a:endParaRPr b="0" i="0" sz="1200" u="none" cap="none" strike="noStrike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4" name="Google Shape;844;p43"/>
          <p:cNvSpPr/>
          <p:nvPr/>
        </p:nvSpPr>
        <p:spPr>
          <a:xfrm rot="10800000">
            <a:off x="7960572" y="2081952"/>
            <a:ext cx="1592199" cy="3184398"/>
          </a:xfrm>
          <a:custGeom>
            <a:rect b="b" l="l" r="r" t="t"/>
            <a:pathLst>
              <a:path extrusionOk="0" h="5054600" w="2527300">
                <a:moveTo>
                  <a:pt x="0" y="0"/>
                </a:moveTo>
                <a:cubicBezTo>
                  <a:pt x="1395789" y="0"/>
                  <a:pt x="2527300" y="1131511"/>
                  <a:pt x="2527300" y="2527300"/>
                </a:cubicBezTo>
                <a:cubicBezTo>
                  <a:pt x="2527300" y="3923089"/>
                  <a:pt x="1395789" y="5054600"/>
                  <a:pt x="0" y="5054600"/>
                </a:cubicBez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43"/>
          <p:cNvSpPr/>
          <p:nvPr/>
        </p:nvSpPr>
        <p:spPr>
          <a:xfrm>
            <a:off x="-749421" y="-348925"/>
            <a:ext cx="2641028" cy="5282057"/>
          </a:xfrm>
          <a:custGeom>
            <a:rect b="b" l="l" r="r" t="t"/>
            <a:pathLst>
              <a:path extrusionOk="0" h="5054600" w="2527300">
                <a:moveTo>
                  <a:pt x="0" y="0"/>
                </a:moveTo>
                <a:cubicBezTo>
                  <a:pt x="1395789" y="0"/>
                  <a:pt x="2527300" y="1131511"/>
                  <a:pt x="2527300" y="2527300"/>
                </a:cubicBezTo>
                <a:cubicBezTo>
                  <a:pt x="2527300" y="3923089"/>
                  <a:pt x="1395789" y="5054600"/>
                  <a:pt x="0" y="5054600"/>
                </a:cubicBezTo>
                <a:close/>
              </a:path>
            </a:pathLst>
          </a:cu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43"/>
          <p:cNvSpPr/>
          <p:nvPr/>
        </p:nvSpPr>
        <p:spPr>
          <a:xfrm flipH="1" rot="10800000">
            <a:off x="5060716" y="-720610"/>
            <a:ext cx="1370203" cy="1396875"/>
          </a:xfrm>
          <a:custGeom>
            <a:rect b="b" l="l" r="r" t="t"/>
            <a:pathLst>
              <a:path extrusionOk="0" h="1862500" w="1826937">
                <a:moveTo>
                  <a:pt x="905089" y="0"/>
                </a:moveTo>
                <a:lnTo>
                  <a:pt x="1825839" y="0"/>
                </a:lnTo>
                <a:lnTo>
                  <a:pt x="1826937" y="21735"/>
                </a:lnTo>
                <a:cubicBezTo>
                  <a:pt x="1826937" y="975203"/>
                  <a:pt x="1102307" y="1759425"/>
                  <a:pt x="173720" y="1853728"/>
                </a:cubicBezTo>
                <a:lnTo>
                  <a:pt x="0" y="1862500"/>
                </a:lnTo>
                <a:lnTo>
                  <a:pt x="0" y="941750"/>
                </a:lnTo>
                <a:lnTo>
                  <a:pt x="79578" y="937731"/>
                </a:lnTo>
                <a:cubicBezTo>
                  <a:pt x="543872" y="890580"/>
                  <a:pt x="906187" y="498469"/>
                  <a:pt x="906187" y="21735"/>
                </a:cubicBezTo>
                <a:close/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43"/>
          <p:cNvSpPr txBox="1"/>
          <p:nvPr/>
        </p:nvSpPr>
        <p:spPr>
          <a:xfrm>
            <a:off x="311700" y="285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300" u="none" cap="none" strike="noStrike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THANK YOU!</a:t>
            </a:r>
            <a:endParaRPr b="1" i="0" sz="2300" u="none" cap="none" strike="noStrike">
              <a:solidFill>
                <a:srgbClr val="28282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848" name="Google Shape;848;p43"/>
          <p:cNvGrpSpPr/>
          <p:nvPr/>
        </p:nvGrpSpPr>
        <p:grpSpPr>
          <a:xfrm>
            <a:off x="2968175" y="1307264"/>
            <a:ext cx="2927400" cy="734786"/>
            <a:chOff x="2968175" y="2063500"/>
            <a:chExt cx="2927400" cy="734786"/>
          </a:xfrm>
        </p:grpSpPr>
        <p:sp>
          <p:nvSpPr>
            <p:cNvPr id="849" name="Google Shape;849;p43"/>
            <p:cNvSpPr txBox="1"/>
            <p:nvPr/>
          </p:nvSpPr>
          <p:spPr>
            <a:xfrm>
              <a:off x="2968175" y="2063500"/>
              <a:ext cx="2927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n" sz="17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Neil Peterson</a:t>
              </a:r>
              <a:endParaRPr b="1" i="0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0" name="Google Shape;850;p43"/>
            <p:cNvSpPr txBox="1"/>
            <p:nvPr/>
          </p:nvSpPr>
          <p:spPr>
            <a:xfrm>
              <a:off x="2968175" y="2398086"/>
              <a:ext cx="2299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President</a:t>
              </a:r>
              <a:endParaRPr b="0" i="0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851" name="Google Shape;851;p43"/>
          <p:cNvPicPr preferRelativeResize="0"/>
          <p:nvPr/>
        </p:nvPicPr>
        <p:blipFill rotWithShape="1">
          <a:blip r:embed="rId4">
            <a:alphaModFix/>
          </a:blip>
          <a:srcRect b="35518" l="31442" r="27776" t="2593"/>
          <a:stretch/>
        </p:blipFill>
        <p:spPr>
          <a:xfrm>
            <a:off x="1032708" y="1021725"/>
            <a:ext cx="1873200" cy="1895400"/>
          </a:xfrm>
          <a:prstGeom prst="ellipse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2" name="Google Shape;852;p4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07282" y="4196761"/>
            <a:ext cx="192024" cy="1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84364" y="3048188"/>
            <a:ext cx="420925" cy="340148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43"/>
          <p:cNvSpPr txBox="1"/>
          <p:nvPr/>
        </p:nvSpPr>
        <p:spPr>
          <a:xfrm>
            <a:off x="3405300" y="2502425"/>
            <a:ext cx="30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npeterson@opendesign.com﻿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5" name="Google Shape;855;p43"/>
          <p:cNvSpPr txBox="1"/>
          <p:nvPr/>
        </p:nvSpPr>
        <p:spPr>
          <a:xfrm>
            <a:off x="3405300" y="3018150"/>
            <a:ext cx="30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NeilPeterson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6" name="Google Shape;856;p43"/>
          <p:cNvSpPr txBox="1"/>
          <p:nvPr/>
        </p:nvSpPr>
        <p:spPr>
          <a:xfrm>
            <a:off x="3405300" y="3524550"/>
            <a:ext cx="30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+1 321-301-5744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7" name="Google Shape;857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92200" y="2491375"/>
            <a:ext cx="463550" cy="46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30900" y="3580350"/>
            <a:ext cx="164575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3550224" y="-1756049"/>
            <a:ext cx="5341800" cy="5341800"/>
          </a:xfrm>
          <a:prstGeom prst="donut">
            <a:avLst>
              <a:gd fmla="val 137" name="adj"/>
            </a:avLst>
          </a:prstGeom>
          <a:solidFill>
            <a:srgbClr val="FE36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/>
          <p:nvPr/>
        </p:nvSpPr>
        <p:spPr>
          <a:xfrm rot="5400000">
            <a:off x="2318800" y="-427350"/>
            <a:ext cx="3244500" cy="7041900"/>
          </a:xfrm>
          <a:prstGeom prst="roundRect">
            <a:avLst>
              <a:gd fmla="val 8414" name="adj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36" y="2136687"/>
            <a:ext cx="6350326" cy="9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/>
          <p:nvPr/>
        </p:nvSpPr>
        <p:spPr>
          <a:xfrm>
            <a:off x="740437" y="1664038"/>
            <a:ext cx="12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FORMATS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" name="Google Shape;76;p10"/>
          <p:cNvSpPr txBox="1"/>
          <p:nvPr/>
        </p:nvSpPr>
        <p:spPr>
          <a:xfrm>
            <a:off x="740425" y="3370078"/>
            <a:ext cx="200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TECHNOLOGIES</a:t>
            </a:r>
            <a:endParaRPr>
              <a:solidFill>
                <a:srgbClr val="28282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7" name="Google Shape;7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425" y="3816441"/>
            <a:ext cx="5586842" cy="68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100" y="373925"/>
            <a:ext cx="2463850" cy="8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>
            <a:hlinkClick r:id="rId6"/>
          </p:cNvPr>
          <p:cNvSpPr/>
          <p:nvPr/>
        </p:nvSpPr>
        <p:spPr>
          <a:xfrm>
            <a:off x="7562125" y="416250"/>
            <a:ext cx="1200300" cy="15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B7B7B7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 </a:t>
            </a:r>
            <a:r>
              <a:rPr lang="en" sz="500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Core Package </a:t>
            </a:r>
            <a:r>
              <a:rPr b="0" i="0" lang="en" sz="500" u="none" cap="none" strike="noStrike">
                <a:solidFill>
                  <a:srgbClr val="FE360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79862" y="425513"/>
            <a:ext cx="138975" cy="1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 b="0" l="16563" r="16569" t="0"/>
          <a:stretch/>
        </p:blipFill>
        <p:spPr>
          <a:xfrm>
            <a:off x="5244225" y="4023975"/>
            <a:ext cx="3483600" cy="3497100"/>
          </a:xfrm>
          <a:prstGeom prst="donut">
            <a:avLst>
              <a:gd fmla="val 25115" name="adj"/>
            </a:avLst>
          </a:prstGeom>
          <a:noFill/>
          <a:ln>
            <a:noFill/>
          </a:ln>
        </p:spPr>
      </p:pic>
      <p:sp>
        <p:nvSpPr>
          <p:cNvPr id="86" name="Google Shape;86;p11"/>
          <p:cNvSpPr txBox="1"/>
          <p:nvPr/>
        </p:nvSpPr>
        <p:spPr>
          <a:xfrm>
            <a:off x="311700" y="285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8282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RETROSPECTIVE ROADMAP</a:t>
            </a:r>
            <a:endParaRPr sz="2000">
              <a:solidFill>
                <a:srgbClr val="28282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986723" y="3304800"/>
            <a:ext cx="4587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E360B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 sz="700">
              <a:solidFill>
                <a:srgbClr val="FE360B"/>
              </a:solidFill>
            </a:endParaRPr>
          </a:p>
        </p:txBody>
      </p:sp>
      <p:cxnSp>
        <p:nvCxnSpPr>
          <p:cNvPr id="88" name="Google Shape;88;p11"/>
          <p:cNvCxnSpPr/>
          <p:nvPr/>
        </p:nvCxnSpPr>
        <p:spPr>
          <a:xfrm rot="10800000">
            <a:off x="794698" y="2336150"/>
            <a:ext cx="0" cy="212040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Google Shape;89;p11"/>
          <p:cNvSpPr txBox="1"/>
          <p:nvPr/>
        </p:nvSpPr>
        <p:spPr>
          <a:xfrm>
            <a:off x="705548" y="1939000"/>
            <a:ext cx="5406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2018</a:t>
            </a:r>
            <a:endParaRPr b="1" sz="1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1"/>
          <p:cNvSpPr/>
          <p:nvPr/>
        </p:nvSpPr>
        <p:spPr>
          <a:xfrm>
            <a:off x="397500" y="3159850"/>
            <a:ext cx="8399100" cy="1680000"/>
          </a:xfrm>
          <a:custGeom>
            <a:rect b="b" l="l" r="r" t="t"/>
            <a:pathLst>
              <a:path extrusionOk="0" h="67200" w="335964">
                <a:moveTo>
                  <a:pt x="0" y="67200"/>
                </a:moveTo>
                <a:lnTo>
                  <a:pt x="15593" y="67175"/>
                </a:lnTo>
                <a:lnTo>
                  <a:pt x="15593" y="53573"/>
                </a:lnTo>
                <a:lnTo>
                  <a:pt x="78958" y="53573"/>
                </a:lnTo>
                <a:lnTo>
                  <a:pt x="78958" y="40179"/>
                </a:lnTo>
                <a:lnTo>
                  <a:pt x="146379" y="40179"/>
                </a:lnTo>
                <a:lnTo>
                  <a:pt x="146379" y="26786"/>
                </a:lnTo>
                <a:lnTo>
                  <a:pt x="211929" y="26786"/>
                </a:lnTo>
                <a:lnTo>
                  <a:pt x="211929" y="13184"/>
                </a:lnTo>
                <a:lnTo>
                  <a:pt x="276854" y="13184"/>
                </a:lnTo>
                <a:lnTo>
                  <a:pt x="276854" y="0"/>
                </a:lnTo>
                <a:lnTo>
                  <a:pt x="335964" y="250"/>
                </a:lnTo>
              </a:path>
            </a:pathLst>
          </a:custGeom>
          <a:noFill/>
          <a:ln cap="flat" cmpd="sng" w="19050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" name="Google Shape;91;p11"/>
          <p:cNvSpPr txBox="1"/>
          <p:nvPr/>
        </p:nvSpPr>
        <p:spPr>
          <a:xfrm>
            <a:off x="891398" y="2488550"/>
            <a:ext cx="1299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New product</a:t>
            </a:r>
            <a:b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BimNv SDK</a:t>
            </a:r>
            <a:b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for Navisworks files</a:t>
            </a:r>
            <a:endParaRPr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1"/>
          <p:cNvSpPr txBox="1"/>
          <p:nvPr/>
        </p:nvSpPr>
        <p:spPr>
          <a:xfrm>
            <a:off x="891398" y="3423675"/>
            <a:ext cx="1299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Start ODA</a:t>
            </a: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 Solid</a:t>
            </a:r>
            <a:b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Modeler</a:t>
            </a:r>
            <a:b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1"/>
          <p:cNvSpPr/>
          <p:nvPr/>
        </p:nvSpPr>
        <p:spPr>
          <a:xfrm>
            <a:off x="2569173" y="2899575"/>
            <a:ext cx="4587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E360B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 sz="700">
              <a:solidFill>
                <a:srgbClr val="FE360B"/>
              </a:solidFill>
            </a:endParaRPr>
          </a:p>
        </p:txBody>
      </p:sp>
      <p:cxnSp>
        <p:nvCxnSpPr>
          <p:cNvPr id="94" name="Google Shape;94;p11"/>
          <p:cNvCxnSpPr/>
          <p:nvPr/>
        </p:nvCxnSpPr>
        <p:spPr>
          <a:xfrm rot="10800000">
            <a:off x="2377148" y="2007125"/>
            <a:ext cx="0" cy="212040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11"/>
          <p:cNvSpPr txBox="1"/>
          <p:nvPr/>
        </p:nvSpPr>
        <p:spPr>
          <a:xfrm>
            <a:off x="2287998" y="1609975"/>
            <a:ext cx="5406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2019</a:t>
            </a:r>
            <a:endParaRPr b="1" sz="1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2473848" y="2159525"/>
            <a:ext cx="129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New product</a:t>
            </a:r>
            <a:b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IFC SDK</a:t>
            </a:r>
            <a:endParaRPr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1"/>
          <p:cNvSpPr txBox="1"/>
          <p:nvPr/>
        </p:nvSpPr>
        <p:spPr>
          <a:xfrm>
            <a:off x="2473848" y="3018450"/>
            <a:ext cx="1299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New </a:t>
            </a: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RCS</a:t>
            </a:r>
            <a:b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point cloud engine</a:t>
            </a:r>
            <a:endParaRPr b="1"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1"/>
          <p:cNvSpPr/>
          <p:nvPr/>
        </p:nvSpPr>
        <p:spPr>
          <a:xfrm>
            <a:off x="2569173" y="2007125"/>
            <a:ext cx="4587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E360B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 sz="700">
              <a:solidFill>
                <a:srgbClr val="FE360B"/>
              </a:solidFill>
            </a:endParaRPr>
          </a:p>
        </p:txBody>
      </p:sp>
      <p:sp>
        <p:nvSpPr>
          <p:cNvPr id="99" name="Google Shape;99;p11"/>
          <p:cNvSpPr/>
          <p:nvPr/>
        </p:nvSpPr>
        <p:spPr>
          <a:xfrm>
            <a:off x="4258598" y="2775525"/>
            <a:ext cx="4587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E360B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 sz="700">
              <a:solidFill>
                <a:srgbClr val="FE360B"/>
              </a:solidFill>
            </a:endParaRPr>
          </a:p>
        </p:txBody>
      </p:sp>
      <p:cxnSp>
        <p:nvCxnSpPr>
          <p:cNvPr id="100" name="Google Shape;100;p11"/>
          <p:cNvCxnSpPr/>
          <p:nvPr/>
        </p:nvCxnSpPr>
        <p:spPr>
          <a:xfrm rot="10800000">
            <a:off x="4066573" y="1654475"/>
            <a:ext cx="0" cy="212040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1"/>
          <p:cNvSpPr txBox="1"/>
          <p:nvPr/>
        </p:nvSpPr>
        <p:spPr>
          <a:xfrm>
            <a:off x="3977423" y="1257325"/>
            <a:ext cx="5406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  <a:endParaRPr b="1" sz="1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1"/>
          <p:cNvSpPr txBox="1"/>
          <p:nvPr/>
        </p:nvSpPr>
        <p:spPr>
          <a:xfrm>
            <a:off x="4163273" y="1806875"/>
            <a:ext cx="129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Start ODA</a:t>
            </a:r>
            <a:b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Constraints Engine</a:t>
            </a:r>
            <a:b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1"/>
          <p:cNvSpPr txBox="1"/>
          <p:nvPr/>
        </p:nvSpPr>
        <p:spPr>
          <a:xfrm>
            <a:off x="4163273" y="2894400"/>
            <a:ext cx="129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New product </a:t>
            </a:r>
            <a:b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STEP SDK</a:t>
            </a:r>
            <a:endParaRPr b="1"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1"/>
          <p:cNvSpPr/>
          <p:nvPr/>
        </p:nvSpPr>
        <p:spPr>
          <a:xfrm>
            <a:off x="4258598" y="1654475"/>
            <a:ext cx="4587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E360B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 sz="700">
              <a:solidFill>
                <a:srgbClr val="FE360B"/>
              </a:solidFill>
            </a:endParaRPr>
          </a:p>
        </p:txBody>
      </p:sp>
      <p:cxnSp>
        <p:nvCxnSpPr>
          <p:cNvPr id="105" name="Google Shape;105;p11"/>
          <p:cNvCxnSpPr/>
          <p:nvPr/>
        </p:nvCxnSpPr>
        <p:spPr>
          <a:xfrm rot="10800000">
            <a:off x="5701273" y="1336800"/>
            <a:ext cx="0" cy="2120400"/>
          </a:xfrm>
          <a:prstGeom prst="straightConnector1">
            <a:avLst/>
          </a:prstGeom>
          <a:noFill/>
          <a:ln cap="flat" cmpd="sng" w="9525">
            <a:solidFill>
              <a:srgbClr val="E7E6E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Google Shape;106;p11"/>
          <p:cNvSpPr txBox="1"/>
          <p:nvPr/>
        </p:nvSpPr>
        <p:spPr>
          <a:xfrm>
            <a:off x="5612123" y="939650"/>
            <a:ext cx="5406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endParaRPr b="1" sz="1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5797973" y="1489200"/>
            <a:ext cx="129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Start </a:t>
            </a: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Scan-to-Bim</a:t>
            </a:r>
            <a:b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1"/>
          <p:cNvSpPr txBox="1"/>
          <p:nvPr/>
        </p:nvSpPr>
        <p:spPr>
          <a:xfrm>
            <a:off x="5797973" y="2348125"/>
            <a:ext cx="129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New</a:t>
            </a:r>
            <a:b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LandXML </a:t>
            </a: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support</a:t>
            </a:r>
            <a:endParaRPr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1"/>
          <p:cNvSpPr/>
          <p:nvPr/>
        </p:nvSpPr>
        <p:spPr>
          <a:xfrm>
            <a:off x="-266892" y="-189859"/>
            <a:ext cx="478500" cy="478500"/>
          </a:xfrm>
          <a:prstGeom prst="donut">
            <a:avLst>
              <a:gd fmla="val 25000" name="adj"/>
            </a:avLst>
          </a:prstGeom>
          <a:solidFill>
            <a:srgbClr val="FFAC1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1"/>
          <p:cNvSpPr/>
          <p:nvPr/>
        </p:nvSpPr>
        <p:spPr>
          <a:xfrm>
            <a:off x="986723" y="2336150"/>
            <a:ext cx="7374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700">
              <a:solidFill>
                <a:srgbClr val="007AFF"/>
              </a:solidFill>
            </a:endParaRPr>
          </a:p>
        </p:txBody>
      </p:sp>
      <p:sp>
        <p:nvSpPr>
          <p:cNvPr id="111" name="Google Shape;111;p11"/>
          <p:cNvSpPr/>
          <p:nvPr/>
        </p:nvSpPr>
        <p:spPr>
          <a:xfrm>
            <a:off x="5893298" y="1336800"/>
            <a:ext cx="7374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700">
              <a:solidFill>
                <a:srgbClr val="007AFF"/>
              </a:solidFill>
            </a:endParaRPr>
          </a:p>
        </p:txBody>
      </p:sp>
      <p:sp>
        <p:nvSpPr>
          <p:cNvPr id="112" name="Google Shape;112;p11"/>
          <p:cNvSpPr/>
          <p:nvPr/>
        </p:nvSpPr>
        <p:spPr>
          <a:xfrm>
            <a:off x="5893298" y="2208300"/>
            <a:ext cx="7374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700">
              <a:solidFill>
                <a:srgbClr val="007AFF"/>
              </a:solidFill>
            </a:endParaRPr>
          </a:p>
        </p:txBody>
      </p:sp>
      <p:cxnSp>
        <p:nvCxnSpPr>
          <p:cNvPr id="113" name="Google Shape;113;p11"/>
          <p:cNvCxnSpPr/>
          <p:nvPr/>
        </p:nvCxnSpPr>
        <p:spPr>
          <a:xfrm rot="10800000">
            <a:off x="7323798" y="1001575"/>
            <a:ext cx="0" cy="212040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" name="Google Shape;114;p11"/>
          <p:cNvSpPr txBox="1"/>
          <p:nvPr/>
        </p:nvSpPr>
        <p:spPr>
          <a:xfrm>
            <a:off x="7234648" y="604425"/>
            <a:ext cx="5406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b="1" sz="11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7420498" y="1153975"/>
            <a:ext cx="129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Start </a:t>
            </a:r>
            <a: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MCAD SDK</a:t>
            </a:r>
            <a:br>
              <a:rPr b="1"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sz="9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1"/>
          <p:cNvSpPr/>
          <p:nvPr/>
        </p:nvSpPr>
        <p:spPr>
          <a:xfrm>
            <a:off x="7515823" y="1001575"/>
            <a:ext cx="737400" cy="15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700">
              <a:solidFill>
                <a:srgbClr val="007A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"/>
          <p:cNvSpPr/>
          <p:nvPr/>
        </p:nvSpPr>
        <p:spPr>
          <a:xfrm>
            <a:off x="-1475125" y="-946600"/>
            <a:ext cx="6697500" cy="669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2"/>
          <p:cNvPicPr preferRelativeResize="0"/>
          <p:nvPr/>
        </p:nvPicPr>
        <p:blipFill rotWithShape="1">
          <a:blip r:embed="rId3">
            <a:alphaModFix amt="0"/>
          </a:blip>
          <a:srcRect b="0" l="16432" r="16439" t="0"/>
          <a:stretch/>
        </p:blipFill>
        <p:spPr>
          <a:xfrm>
            <a:off x="7599975" y="1019575"/>
            <a:ext cx="8103300" cy="8103300"/>
          </a:xfrm>
          <a:prstGeom prst="ellipse">
            <a:avLst/>
          </a:prstGeom>
          <a:noFill/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p12"/>
          <p:cNvSpPr txBox="1"/>
          <p:nvPr>
            <p:ph type="title"/>
          </p:nvPr>
        </p:nvSpPr>
        <p:spPr>
          <a:xfrm>
            <a:off x="674800" y="1945325"/>
            <a:ext cx="5163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A1A1A"/>
                </a:solidFill>
              </a:rPr>
              <a:t>FORMAT</a:t>
            </a:r>
            <a:r>
              <a:rPr lang="en" sz="2400">
                <a:solidFill>
                  <a:srgbClr val="1A1A1A"/>
                </a:solidFill>
              </a:rPr>
              <a:t> AREAS</a:t>
            </a:r>
            <a:endParaRPr sz="2400">
              <a:solidFill>
                <a:srgbClr val="1A1A1A"/>
              </a:solidFill>
            </a:endParaRPr>
          </a:p>
        </p:txBody>
      </p:sp>
      <p:sp>
        <p:nvSpPr>
          <p:cNvPr id="124" name="Google Shape;124;p12"/>
          <p:cNvSpPr/>
          <p:nvPr/>
        </p:nvSpPr>
        <p:spPr>
          <a:xfrm>
            <a:off x="2691850" y="2687900"/>
            <a:ext cx="1799100" cy="436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BIM</a:t>
            </a:r>
            <a:endParaRPr sz="16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" name="Google Shape;125;p12"/>
          <p:cNvSpPr/>
          <p:nvPr/>
        </p:nvSpPr>
        <p:spPr>
          <a:xfrm>
            <a:off x="4633575" y="2687900"/>
            <a:ext cx="1799100" cy="436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3D CAD</a:t>
            </a:r>
            <a:endParaRPr sz="16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" name="Google Shape;126;p12"/>
          <p:cNvSpPr/>
          <p:nvPr/>
        </p:nvSpPr>
        <p:spPr>
          <a:xfrm>
            <a:off x="750125" y="2687900"/>
            <a:ext cx="1799100" cy="436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2D CAD</a:t>
            </a:r>
            <a:endParaRPr sz="1600">
              <a:solidFill>
                <a:srgbClr val="1A1A1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" name="Google Shape;127;p12"/>
          <p:cNvSpPr/>
          <p:nvPr/>
        </p:nvSpPr>
        <p:spPr>
          <a:xfrm>
            <a:off x="8897208" y="173291"/>
            <a:ext cx="478500" cy="478500"/>
          </a:xfrm>
          <a:prstGeom prst="donut">
            <a:avLst>
              <a:gd fmla="val 1542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825" y="-3427888"/>
            <a:ext cx="6557174" cy="655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3"/>
          <p:cNvSpPr/>
          <p:nvPr/>
        </p:nvSpPr>
        <p:spPr>
          <a:xfrm>
            <a:off x="415250" y="2390375"/>
            <a:ext cx="3937800" cy="10035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3"/>
          <p:cNvSpPr txBox="1"/>
          <p:nvPr>
            <p:ph type="title"/>
          </p:nvPr>
        </p:nvSpPr>
        <p:spPr>
          <a:xfrm>
            <a:off x="311700" y="2852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2D CAD </a:t>
            </a:r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650975" y="2741000"/>
            <a:ext cx="33261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Architecture </a:t>
            </a:r>
            <a:endParaRPr sz="12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DWG files</a:t>
            </a:r>
            <a:endParaRPr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3"/>
          <p:cNvSpPr txBox="1"/>
          <p:nvPr/>
        </p:nvSpPr>
        <p:spPr>
          <a:xfrm>
            <a:off x="650975" y="2462150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ARCHITECTURE SDK</a:t>
            </a:r>
            <a:endParaRPr b="1" u="sng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3"/>
          <p:cNvSpPr/>
          <p:nvPr/>
        </p:nvSpPr>
        <p:spPr>
          <a:xfrm>
            <a:off x="4695600" y="2390375"/>
            <a:ext cx="3937800" cy="10035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4931325" y="2740988"/>
            <a:ext cx="32256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Autodesk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endParaRPr baseline="30000" sz="12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Map 3D</a:t>
            </a:r>
            <a:endParaRPr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4931325" y="2462150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MAP SDK</a:t>
            </a:r>
            <a:endParaRPr b="1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3"/>
          <p:cNvSpPr/>
          <p:nvPr/>
        </p:nvSpPr>
        <p:spPr>
          <a:xfrm>
            <a:off x="415250" y="3742250"/>
            <a:ext cx="3937800" cy="10035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3"/>
          <p:cNvSpPr txBox="1"/>
          <p:nvPr/>
        </p:nvSpPr>
        <p:spPr>
          <a:xfrm>
            <a:off x="650975" y="4092863"/>
            <a:ext cx="32256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Autodesk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endParaRPr sz="12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Mechanical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 files</a:t>
            </a:r>
            <a:endParaRPr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3"/>
          <p:cNvSpPr txBox="1"/>
          <p:nvPr/>
        </p:nvSpPr>
        <p:spPr>
          <a:xfrm>
            <a:off x="650975" y="3814025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MECHANICAL SDK</a:t>
            </a:r>
            <a:endParaRPr b="1" u="sng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4695600" y="3742250"/>
            <a:ext cx="3937800" cy="10035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3"/>
          <p:cNvSpPr txBox="1"/>
          <p:nvPr/>
        </p:nvSpPr>
        <p:spPr>
          <a:xfrm>
            <a:off x="4931325" y="4092863"/>
            <a:ext cx="32256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Autodesk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Civil 3D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 files </a:t>
            </a:r>
            <a:b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&amp; LandXML</a:t>
            </a:r>
            <a:endParaRPr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3"/>
          <p:cNvSpPr txBox="1"/>
          <p:nvPr/>
        </p:nvSpPr>
        <p:spPr>
          <a:xfrm>
            <a:off x="4931325" y="3814025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CIVIL SDK</a:t>
            </a:r>
            <a:endParaRPr b="1" u="sng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3"/>
          <p:cNvSpPr/>
          <p:nvPr/>
        </p:nvSpPr>
        <p:spPr>
          <a:xfrm>
            <a:off x="3534725" y="2268550"/>
            <a:ext cx="676200" cy="258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47" name="Google Shape;147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449" y="2268550"/>
            <a:ext cx="258300" cy="2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/>
          <p:nvPr/>
        </p:nvSpPr>
        <p:spPr>
          <a:xfrm>
            <a:off x="7408500" y="2268550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sp>
        <p:nvSpPr>
          <p:cNvPr id="149" name="Google Shape;149;p13"/>
          <p:cNvSpPr/>
          <p:nvPr/>
        </p:nvSpPr>
        <p:spPr>
          <a:xfrm>
            <a:off x="7408500" y="3612338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sp>
        <p:nvSpPr>
          <p:cNvPr id="150" name="Google Shape;150;p13"/>
          <p:cNvSpPr/>
          <p:nvPr/>
        </p:nvSpPr>
        <p:spPr>
          <a:xfrm>
            <a:off x="3126425" y="3612338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sp>
        <p:nvSpPr>
          <p:cNvPr id="151" name="Google Shape;151;p13"/>
          <p:cNvSpPr/>
          <p:nvPr/>
        </p:nvSpPr>
        <p:spPr>
          <a:xfrm>
            <a:off x="415250" y="1058475"/>
            <a:ext cx="3937800" cy="1003500"/>
          </a:xfrm>
          <a:prstGeom prst="roundRect">
            <a:avLst>
              <a:gd fmla="val 2622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3"/>
          <p:cNvSpPr txBox="1"/>
          <p:nvPr/>
        </p:nvSpPr>
        <p:spPr>
          <a:xfrm>
            <a:off x="650975" y="1409100"/>
            <a:ext cx="33261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DWG, DGN, DXF,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DGN, ReCap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>
            <a:off x="650975" y="1130250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DRAWINGS</a:t>
            </a:r>
            <a:endParaRPr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3534725" y="936650"/>
            <a:ext cx="676200" cy="258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5" name="Google Shape;155;p1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449" y="936650"/>
            <a:ext cx="258300" cy="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0600" y="3600450"/>
            <a:ext cx="261475" cy="2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02663" y="3600450"/>
            <a:ext cx="261475" cy="2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3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02663" y="2265375"/>
            <a:ext cx="261475" cy="2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5448" y="-1034288"/>
            <a:ext cx="6557174" cy="655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4"/>
          <p:cNvSpPr/>
          <p:nvPr/>
        </p:nvSpPr>
        <p:spPr>
          <a:xfrm>
            <a:off x="415250" y="1061074"/>
            <a:ext cx="3937800" cy="13110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4"/>
          <p:cNvSpPr txBox="1"/>
          <p:nvPr>
            <p:ph type="title"/>
          </p:nvPr>
        </p:nvSpPr>
        <p:spPr>
          <a:xfrm>
            <a:off x="311700" y="2852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BIM </a:t>
            </a:r>
            <a:endParaRPr/>
          </a:p>
        </p:txBody>
      </p:sp>
      <p:sp>
        <p:nvSpPr>
          <p:cNvPr id="166" name="Google Shape;166;p14"/>
          <p:cNvSpPr txBox="1"/>
          <p:nvPr/>
        </p:nvSpPr>
        <p:spPr>
          <a:xfrm>
            <a:off x="650975" y="1487900"/>
            <a:ext cx="332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Work with any version of IFC, developed in collaboration with bSI</a:t>
            </a:r>
            <a:endParaRPr sz="12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14"/>
          <p:cNvSpPr txBox="1"/>
          <p:nvPr/>
        </p:nvSpPr>
        <p:spPr>
          <a:xfrm>
            <a:off x="650975" y="1209050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IFC SDK</a:t>
            </a:r>
            <a:endParaRPr b="1" u="sng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14"/>
          <p:cNvSpPr/>
          <p:nvPr/>
        </p:nvSpPr>
        <p:spPr>
          <a:xfrm>
            <a:off x="4695600" y="1061074"/>
            <a:ext cx="3937800" cy="13110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"/>
          <p:cNvSpPr txBox="1"/>
          <p:nvPr/>
        </p:nvSpPr>
        <p:spPr>
          <a:xfrm>
            <a:off x="4931325" y="1487900"/>
            <a:ext cx="3512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Work with Revit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 data without dependencies on the native Revit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 application</a:t>
            </a:r>
            <a:endParaRPr sz="12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14"/>
          <p:cNvSpPr txBox="1"/>
          <p:nvPr/>
        </p:nvSpPr>
        <p:spPr>
          <a:xfrm>
            <a:off x="4931325" y="1209050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BimRv SDK</a:t>
            </a:r>
            <a:endParaRPr b="1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14"/>
          <p:cNvSpPr/>
          <p:nvPr/>
        </p:nvSpPr>
        <p:spPr>
          <a:xfrm>
            <a:off x="415250" y="2793949"/>
            <a:ext cx="3937800" cy="13110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"/>
          <p:cNvSpPr txBox="1"/>
          <p:nvPr/>
        </p:nvSpPr>
        <p:spPr>
          <a:xfrm>
            <a:off x="650975" y="3220763"/>
            <a:ext cx="322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Convert point cloud data to 3D BIM models</a:t>
            </a:r>
            <a:endParaRPr sz="12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14"/>
          <p:cNvSpPr txBox="1"/>
          <p:nvPr/>
        </p:nvSpPr>
        <p:spPr>
          <a:xfrm>
            <a:off x="650975" y="2941925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Scan-to-BIM SDK </a:t>
            </a:r>
            <a:endParaRPr b="1" u="sng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4"/>
          <p:cNvSpPr/>
          <p:nvPr/>
        </p:nvSpPr>
        <p:spPr>
          <a:xfrm>
            <a:off x="4695600" y="2793949"/>
            <a:ext cx="3937800" cy="13110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"/>
          <p:cNvSpPr txBox="1"/>
          <p:nvPr/>
        </p:nvSpPr>
        <p:spPr>
          <a:xfrm>
            <a:off x="4931325" y="3220763"/>
            <a:ext cx="322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Work with Autodesk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 Navisworks</a:t>
            </a:r>
            <a:r>
              <a:rPr baseline="30000"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 files from any application</a:t>
            </a:r>
            <a:endParaRPr sz="1200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4"/>
          <p:cNvSpPr txBox="1"/>
          <p:nvPr/>
        </p:nvSpPr>
        <p:spPr>
          <a:xfrm>
            <a:off x="4931325" y="2941925"/>
            <a:ext cx="28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BimNv SDK</a:t>
            </a:r>
            <a:endParaRPr b="1" u="sng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4"/>
          <p:cNvSpPr/>
          <p:nvPr/>
        </p:nvSpPr>
        <p:spPr>
          <a:xfrm>
            <a:off x="3534725" y="939250"/>
            <a:ext cx="676200" cy="258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78" name="Google Shape;178;p1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449" y="939250"/>
            <a:ext cx="258300" cy="2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/>
          <p:nvPr/>
        </p:nvSpPr>
        <p:spPr>
          <a:xfrm>
            <a:off x="7408500" y="939250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7408500" y="2664038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3126425" y="2664038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pic>
        <p:nvPicPr>
          <p:cNvPr id="182" name="Google Shape;182;p1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5363" y="2665687"/>
            <a:ext cx="261475" cy="2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>
            <a:hlinkClick r:id="rId8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6038" y="2665687"/>
            <a:ext cx="261475" cy="2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>
            <a:hlinkClick r:id="rId9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6038" y="937662"/>
            <a:ext cx="261475" cy="2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5"/>
          <p:cNvPicPr preferRelativeResize="0"/>
          <p:nvPr/>
        </p:nvPicPr>
        <p:blipFill rotWithShape="1">
          <a:blip r:embed="rId3">
            <a:alphaModFix amt="0"/>
          </a:blip>
          <a:srcRect b="0" l="16432" r="16439" t="0"/>
          <a:stretch/>
        </p:blipFill>
        <p:spPr>
          <a:xfrm>
            <a:off x="3596675" y="-530175"/>
            <a:ext cx="7454100" cy="7454100"/>
          </a:xfrm>
          <a:prstGeom prst="ellipse">
            <a:avLst/>
          </a:prstGeom>
          <a:noFill/>
          <a:ln cap="flat" cmpd="sng" w="9525">
            <a:solidFill>
              <a:srgbClr val="FE360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15"/>
          <p:cNvSpPr txBox="1"/>
          <p:nvPr>
            <p:ph type="title"/>
          </p:nvPr>
        </p:nvSpPr>
        <p:spPr>
          <a:xfrm>
            <a:off x="311700" y="2852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CAD</a:t>
            </a:r>
            <a:r>
              <a:rPr lang="en"/>
              <a:t> </a:t>
            </a: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415250" y="1787288"/>
            <a:ext cx="2483400" cy="15447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"/>
          <p:cNvSpPr txBox="1"/>
          <p:nvPr/>
        </p:nvSpPr>
        <p:spPr>
          <a:xfrm>
            <a:off x="574775" y="2290313"/>
            <a:ext cx="21138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Complete solution</a:t>
            </a:r>
            <a:endParaRPr sz="1200">
              <a:solidFill>
                <a:srgbClr val="44444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for professional STEP interoperability</a:t>
            </a:r>
            <a:endParaRPr sz="1200">
              <a:solidFill>
                <a:srgbClr val="44444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574775" y="2011463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STEP SDK</a:t>
            </a:r>
            <a:endParaRPr b="1" u="sng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15"/>
          <p:cNvSpPr/>
          <p:nvPr/>
        </p:nvSpPr>
        <p:spPr>
          <a:xfrm>
            <a:off x="3282625" y="1787288"/>
            <a:ext cx="2483400" cy="15447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5"/>
          <p:cNvSpPr txBox="1"/>
          <p:nvPr/>
        </p:nvSpPr>
        <p:spPr>
          <a:xfrm>
            <a:off x="3442150" y="2290313"/>
            <a:ext cx="21138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Autodesk</a:t>
            </a:r>
            <a:r>
              <a:rPr baseline="30000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endParaRPr baseline="30000"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Mechanical</a:t>
            </a:r>
            <a:r>
              <a:rPr baseline="30000"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®</a:t>
            </a:r>
            <a:r>
              <a:rPr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 files</a:t>
            </a:r>
            <a:endParaRPr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15"/>
          <p:cNvSpPr txBox="1"/>
          <p:nvPr/>
        </p:nvSpPr>
        <p:spPr>
          <a:xfrm>
            <a:off x="3442150" y="2011463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MECHANICAL</a:t>
            </a:r>
            <a:endParaRPr b="1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5"/>
          <p:cNvSpPr/>
          <p:nvPr/>
        </p:nvSpPr>
        <p:spPr>
          <a:xfrm>
            <a:off x="6150000" y="1787288"/>
            <a:ext cx="2483400" cy="1544700"/>
          </a:xfrm>
          <a:prstGeom prst="roundRect">
            <a:avLst>
              <a:gd fmla="val 2622" name="adj"/>
            </a:avLst>
          </a:prstGeom>
          <a:solidFill>
            <a:schemeClr val="lt1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5"/>
          <p:cNvSpPr txBox="1"/>
          <p:nvPr/>
        </p:nvSpPr>
        <p:spPr>
          <a:xfrm>
            <a:off x="6309525" y="2290313"/>
            <a:ext cx="21138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JT, Solidworks, Inventor</a:t>
            </a:r>
            <a:endParaRPr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2828"/>
                </a:solidFill>
                <a:latin typeface="Montserrat"/>
                <a:ea typeface="Montserrat"/>
                <a:cs typeface="Montserrat"/>
                <a:sym typeface="Montserrat"/>
              </a:rPr>
              <a:t>and more</a:t>
            </a:r>
            <a:endParaRPr sz="1200">
              <a:solidFill>
                <a:srgbClr val="2828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15"/>
          <p:cNvSpPr txBox="1"/>
          <p:nvPr/>
        </p:nvSpPr>
        <p:spPr>
          <a:xfrm>
            <a:off x="6309525" y="2011463"/>
            <a:ext cx="21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MCAD SDK</a:t>
            </a:r>
            <a:endParaRPr b="1" u="sng">
              <a:solidFill>
                <a:srgbClr val="007A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15"/>
          <p:cNvSpPr/>
          <p:nvPr/>
        </p:nvSpPr>
        <p:spPr>
          <a:xfrm>
            <a:off x="2086925" y="1665463"/>
            <a:ext cx="676200" cy="258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01" name="Google Shape;201;p1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9649" y="1665463"/>
            <a:ext cx="258300" cy="2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5"/>
          <p:cNvSpPr/>
          <p:nvPr/>
        </p:nvSpPr>
        <p:spPr>
          <a:xfrm>
            <a:off x="4547725" y="1665463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sp>
        <p:nvSpPr>
          <p:cNvPr id="203" name="Google Shape;203;p15"/>
          <p:cNvSpPr/>
          <p:nvPr/>
        </p:nvSpPr>
        <p:spPr>
          <a:xfrm>
            <a:off x="7415100" y="1657375"/>
            <a:ext cx="1084500" cy="258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7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7AFF"/>
                </a:solidFill>
                <a:latin typeface="Montserrat"/>
                <a:ea typeface="Montserrat"/>
                <a:cs typeface="Montserrat"/>
                <a:sym typeface="Montserrat"/>
              </a:rPr>
              <a:t>EXTENSION</a:t>
            </a:r>
            <a:endParaRPr sz="1400">
              <a:solidFill>
                <a:srgbClr val="007AFF"/>
              </a:solidFill>
            </a:endParaRPr>
          </a:p>
        </p:txBody>
      </p:sp>
      <p:pic>
        <p:nvPicPr>
          <p:cNvPr id="204" name="Google Shape;204;p1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6013" y="1655800"/>
            <a:ext cx="261475" cy="2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5">
            <a:hlinkClick r:id="rId8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9263" y="1655800"/>
            <a:ext cx="261475" cy="2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PTMON theme">
  <a:themeElements>
    <a:clrScheme name="Office">
      <a:dk1>
        <a:srgbClr val="1A1A1A"/>
      </a:dk1>
      <a:lt1>
        <a:srgbClr val="FFFFFF"/>
      </a:lt1>
      <a:dk2>
        <a:srgbClr val="636363"/>
      </a:dk2>
      <a:lt2>
        <a:srgbClr val="595959"/>
      </a:lt2>
      <a:accent1>
        <a:srgbClr val="17208A"/>
      </a:accent1>
      <a:accent2>
        <a:srgbClr val="FE360B"/>
      </a:accent2>
      <a:accent3>
        <a:srgbClr val="05093B"/>
      </a:accent3>
      <a:accent4>
        <a:srgbClr val="FFC145"/>
      </a:accent4>
      <a:accent5>
        <a:srgbClr val="B8B8D1"/>
      </a:accent5>
      <a:accent6>
        <a:srgbClr val="F5F5F5"/>
      </a:accent6>
      <a:hlink>
        <a:srgbClr val="007A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